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omments/modernComment_7FFFD783_17825F4E.xml" ContentType="application/vnd.ms-powerpoint.comment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82" r:id="rId5"/>
    <p:sldMasterId id="2147483802" r:id="rId6"/>
    <p:sldMasterId id="2147483785" r:id="rId7"/>
    <p:sldMasterId id="2147483773" r:id="rId8"/>
    <p:sldMasterId id="2147483774" r:id="rId9"/>
  </p:sldMasterIdLst>
  <p:notesMasterIdLst>
    <p:notesMasterId r:id="rId27"/>
  </p:notesMasterIdLst>
  <p:sldIdLst>
    <p:sldId id="2147473263" r:id="rId10"/>
    <p:sldId id="276" r:id="rId11"/>
    <p:sldId id="2147473273" r:id="rId12"/>
    <p:sldId id="529" r:id="rId13"/>
    <p:sldId id="270" r:id="rId14"/>
    <p:sldId id="2147473280" r:id="rId15"/>
    <p:sldId id="2147473282" r:id="rId16"/>
    <p:sldId id="2147473284" r:id="rId17"/>
    <p:sldId id="2147473283" r:id="rId18"/>
    <p:sldId id="2147473276" r:id="rId19"/>
    <p:sldId id="2147473277" r:id="rId20"/>
    <p:sldId id="2147473285" r:id="rId21"/>
    <p:sldId id="316" r:id="rId22"/>
    <p:sldId id="291" r:id="rId23"/>
    <p:sldId id="2147473266" r:id="rId24"/>
    <p:sldId id="2147473286" r:id="rId25"/>
    <p:sldId id="2147378661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408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4641BF-1E77-55B0-FE3E-5E06681EF524}" name="Noiret Aurélie" initials="AN" userId="S::aurelie.noiret@infrabel.be::7f3117f3-529c-4259-b111-baa9675030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3" autoAdjust="0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>
        <p:guide orient="horz" pos="232"/>
        <p:guide pos="40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iret Aurélie" userId="7f3117f3-529c-4259-b111-baa967503053" providerId="ADAL" clId="{76CEADF3-2556-460D-B830-C225C94AB416}"/>
    <pc:docChg chg="modSld">
      <pc:chgData name="Noiret Aurélie" userId="7f3117f3-529c-4259-b111-baa967503053" providerId="ADAL" clId="{76CEADF3-2556-460D-B830-C225C94AB416}" dt="2024-10-10T05:20:56.099" v="2" actId="6549"/>
      <pc:docMkLst>
        <pc:docMk/>
      </pc:docMkLst>
      <pc:sldChg chg="modSp mod">
        <pc:chgData name="Noiret Aurélie" userId="7f3117f3-529c-4259-b111-baa967503053" providerId="ADAL" clId="{76CEADF3-2556-460D-B830-C225C94AB416}" dt="2024-10-10T05:20:56.099" v="2" actId="6549"/>
        <pc:sldMkLst>
          <pc:docMk/>
          <pc:sldMk cId="1673231496" sldId="270"/>
        </pc:sldMkLst>
        <pc:spChg chg="mod">
          <ac:chgData name="Noiret Aurélie" userId="7f3117f3-529c-4259-b111-baa967503053" providerId="ADAL" clId="{76CEADF3-2556-460D-B830-C225C94AB416}" dt="2024-10-10T05:20:56.099" v="2" actId="6549"/>
          <ac:spMkLst>
            <pc:docMk/>
            <pc:sldMk cId="1673231496" sldId="270"/>
            <ac:spMk id="4" creationId="{90596E39-E8DB-29B0-97DE-6E8F27A3B19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69430774278213"/>
          <c:y val="6.4020477285141306E-2"/>
          <c:w val="0.34805142904212483"/>
          <c:h val="0.79864982223883096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Content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D-4A31-B152-16E17B9B2E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D-4A31-B152-16E17B9B2E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D-4A31-B152-16E17B9B2E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9D-4A31-B152-16E17B9B2E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Info 1</c:v>
                </c:pt>
                <c:pt idx="1">
                  <c:v>Info 2</c:v>
                </c:pt>
                <c:pt idx="2">
                  <c:v>Info 3</c:v>
                </c:pt>
                <c:pt idx="3">
                  <c:v>Info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9D-4A31-B152-16E17B9B2E5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7686950459317588"/>
          <c:y val="0.94075897558207255"/>
          <c:w val="0.64382386212338205"/>
          <c:h val="5.9241106982515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Info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3-4A30-B373-70E72F91DFD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Info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3-4A30-B373-70E72F91DFD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Info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63-4A30-B373-70E72F91D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526527"/>
        <c:axId val="446502015"/>
      </c:barChart>
      <c:catAx>
        <c:axId val="44552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502015"/>
        <c:crosses val="autoZero"/>
        <c:auto val="1"/>
        <c:lblAlgn val="ctr"/>
        <c:lblOffset val="100"/>
        <c:noMultiLvlLbl val="0"/>
      </c:catAx>
      <c:valAx>
        <c:axId val="44650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526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56188484251966"/>
          <c:y val="0.94359979722392262"/>
          <c:w val="0.28375110728346459"/>
          <c:h val="5.3771827964421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D783_17825F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49DA06-2268-4CAF-A9C2-EDD08B5F233D}" authorId="{C84641BF-1E77-55B0-FE3E-5E06681EF524}" created="2024-09-17T14:30:38.29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4420046" sldId="2147473283"/>
      <ac:graphicFrameMk id="7" creationId="{E24945C2-C17B-1C7F-204C-BEEA24D241BF}"/>
    </ac:deMkLst>
    <p188:txBody>
      <a:bodyPr/>
      <a:lstStyle/>
      <a:p>
        <a:r>
          <a:rPr lang="en-GB"/>
          <a:t>Prochaines publication TR: 7% pour niveau 4, et 8% pour le niveau 5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40B5-F1E4-CB44-89AF-B521291F69F7}" type="datetimeFigureOut">
              <a:rPr lang="nl-BE" smtClean="0"/>
              <a:t>9/10/2024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0A393-39A7-5C44-9942-E5E6E3DB97A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922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A393-39A7-5C44-9942-E5E6E3DB97A7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581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6FC954-2F44-964F-86CF-E29D3A2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4025" y="1568450"/>
            <a:ext cx="9180409" cy="3721100"/>
          </a:xfrm>
          <a:prstGeom prst="rect">
            <a:avLst/>
          </a:prstGeom>
        </p:spPr>
        <p:txBody>
          <a:bodyPr anchor="ctr"/>
          <a:lstStyle>
            <a:lvl1pPr marL="514350" indent="-514350">
              <a:buClr>
                <a:schemeClr val="accent2"/>
              </a:buClr>
              <a:buSzPct val="50000"/>
              <a:buFont typeface="+mj-lt"/>
              <a:buAutoNum type="arabicPeriod"/>
              <a:defRPr sz="55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 err="1"/>
              <a:t>Chaptertitle</a:t>
            </a:r>
            <a:endParaRPr lang="nl-NL" dirty="0"/>
          </a:p>
          <a:p>
            <a:pPr lvl="0"/>
            <a:r>
              <a:rPr lang="nl-NL" dirty="0" err="1"/>
              <a:t>Chapter</a:t>
            </a:r>
            <a:r>
              <a:rPr lang="nl-BE" dirty="0" err="1"/>
              <a:t>title</a:t>
            </a:r>
            <a:endParaRPr lang="nl-BE" dirty="0"/>
          </a:p>
          <a:p>
            <a:pPr lvl="0"/>
            <a:r>
              <a:rPr lang="nl-NL" dirty="0" err="1"/>
              <a:t>Chapter</a:t>
            </a:r>
            <a:r>
              <a:rPr lang="nl-BE" dirty="0" err="1"/>
              <a:t>title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A00E1B-6954-564A-AF5B-F8E0E0754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DA4520-533D-FC46-B423-04FB72E24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7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1D8F43-F467-6241-A72E-B8BAA36077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44892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F0E76C92-10B1-5746-8A5B-50335A732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8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7" y="154522"/>
            <a:ext cx="223717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4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5113" indent="-228600">
              <a:lnSpc>
                <a:spcPct val="100000"/>
              </a:lnSpc>
              <a:buClr>
                <a:srgbClr val="00B0F0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23888" indent="-228600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6938" indent="-228600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4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53807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3" y="1786070"/>
            <a:ext cx="5146585" cy="4520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5113" indent="-228600">
              <a:lnSpc>
                <a:spcPct val="100000"/>
              </a:lnSpc>
              <a:buClr>
                <a:srgbClr val="00B0F0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23888" indent="-228600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6938" indent="-228600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6763" y="845232"/>
            <a:ext cx="4726425" cy="5587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7" y="154522"/>
            <a:ext cx="223717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053879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3">
          <p15:clr>
            <a:srgbClr val="FBAE40"/>
          </p15:clr>
        </p15:guide>
        <p15:guide id="3" pos="72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B18433-8BE9-BB40-A990-BEE1341FD4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38912" y="-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DC0EF3F-9C1C-A547-8D7D-17031E942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7" y="154522"/>
            <a:ext cx="223717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3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5113" indent="-228600">
              <a:lnSpc>
                <a:spcPct val="100000"/>
              </a:lnSpc>
              <a:buClr>
                <a:srgbClr val="00B0F0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23888" indent="-228600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6938" indent="-228600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28647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5350FA6-7A12-8242-BC1E-5B8101F36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52E9BE-C5B0-2243-9B17-5CE4F5BEBD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2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b="1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98" y="1306800"/>
            <a:ext cx="9300878" cy="424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BE" b="1" i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b="1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err="1"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  <a:r>
              <a:rPr lang="nl-BE" b="1" i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err="1">
                <a:latin typeface="Calibri" panose="020F0502020204030204" pitchFamily="34" charset="0"/>
                <a:cs typeface="Calibri" panose="020F0502020204030204" pitchFamily="34" charset="0"/>
              </a:rPr>
              <a:t>phrase</a:t>
            </a:r>
            <a:endParaRPr lang="nl-BE" b="1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8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365D892E-5E49-3841-81FA-68A254CF3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90FC98B-6C29-5B49-976D-57CBE9FD7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4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8">
            <a:extLst>
              <a:ext uri="{FF2B5EF4-FFF2-40B4-BE49-F238E27FC236}">
                <a16:creationId xmlns:a16="http://schemas.microsoft.com/office/drawing/2014/main" id="{60C35238-2B0F-7647-BA98-57300A635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079" y="2505041"/>
            <a:ext cx="9180612" cy="184791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75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err="1"/>
              <a:t>Chapter</a:t>
            </a:r>
            <a:r>
              <a:rPr lang="nl-NL"/>
              <a:t> </a:t>
            </a:r>
            <a:br>
              <a:rPr lang="nl-NL"/>
            </a:br>
            <a:r>
              <a:rPr lang="nl-NL" err="1"/>
              <a:t>title</a:t>
            </a:r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3E66E9-C5E4-1A45-8CF8-36B426F13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ADF651-E558-EB41-9E20-DB7BFFC66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34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3BB5F19F-D3C7-3A49-9867-D2A2A8E5B5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2" y="845232"/>
            <a:ext cx="10858858" cy="47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</a:defRPr>
            </a:lvl1pPr>
          </a:lstStyle>
          <a:p>
            <a:pPr algn="ctr"/>
            <a:r>
              <a:rPr lang="nl-BE" dirty="0" err="1"/>
              <a:t>Pie</a:t>
            </a:r>
            <a:r>
              <a:rPr lang="nl-BE" dirty="0"/>
              <a:t> </a:t>
            </a:r>
            <a:r>
              <a:rPr lang="nl-BE" dirty="0" err="1"/>
              <a:t>chart</a:t>
            </a:r>
            <a:r>
              <a:rPr lang="nl-BE" dirty="0"/>
              <a:t> </a:t>
            </a:r>
            <a:r>
              <a:rPr lang="nl-BE" dirty="0" err="1"/>
              <a:t>example</a:t>
            </a:r>
            <a:endParaRPr lang="nl-BE" dirty="0"/>
          </a:p>
        </p:txBody>
      </p:sp>
      <p:graphicFrame>
        <p:nvGraphicFramePr>
          <p:cNvPr id="10" name="Grafiek 5">
            <a:extLst>
              <a:ext uri="{FF2B5EF4-FFF2-40B4-BE49-F238E27FC236}">
                <a16:creationId xmlns:a16="http://schemas.microsoft.com/office/drawing/2014/main" id="{BB5CFF34-5D9F-474B-8C5B-879A3079F84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06473891"/>
              </p:ext>
            </p:extLst>
          </p:nvPr>
        </p:nvGraphicFramePr>
        <p:xfrm>
          <a:off x="0" y="1399648"/>
          <a:ext cx="12192000" cy="469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7" y="154522"/>
            <a:ext cx="223717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653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D64CAAF9-474C-524F-9F49-FFC3F86198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2" y="845232"/>
            <a:ext cx="10858858" cy="478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</a:defRPr>
            </a:lvl1pPr>
          </a:lstStyle>
          <a:p>
            <a:pPr algn="ctr"/>
            <a:r>
              <a:rPr lang="nl-BE" dirty="0"/>
              <a:t>Column </a:t>
            </a:r>
            <a:r>
              <a:rPr lang="nl-BE" dirty="0" err="1"/>
              <a:t>chart</a:t>
            </a:r>
            <a:r>
              <a:rPr lang="nl-BE" dirty="0"/>
              <a:t> </a:t>
            </a:r>
            <a:r>
              <a:rPr lang="nl-BE" dirty="0" err="1"/>
              <a:t>example</a:t>
            </a:r>
            <a:endParaRPr lang="nl-BE" dirty="0"/>
          </a:p>
        </p:txBody>
      </p:sp>
      <p:graphicFrame>
        <p:nvGraphicFramePr>
          <p:cNvPr id="4" name="Grafiek 4">
            <a:extLst>
              <a:ext uri="{FF2B5EF4-FFF2-40B4-BE49-F238E27FC236}">
                <a16:creationId xmlns:a16="http://schemas.microsoft.com/office/drawing/2014/main" id="{56E3972B-35B5-A441-8D92-53F0787C25B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57357292"/>
              </p:ext>
            </p:extLst>
          </p:nvPr>
        </p:nvGraphicFramePr>
        <p:xfrm>
          <a:off x="2032000" y="1553029"/>
          <a:ext cx="8128000" cy="458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701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449E24F-1457-C441-87BA-E2660BD4A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4400"/>
            <a:ext cx="12192000" cy="5223600"/>
          </a:xfrm>
          <a:prstGeom prst="rect">
            <a:avLst/>
          </a:prstGeom>
        </p:spPr>
      </p:pic>
      <p:sp>
        <p:nvSpPr>
          <p:cNvPr id="11" name="Titel 28">
            <a:extLst>
              <a:ext uri="{FF2B5EF4-FFF2-40B4-BE49-F238E27FC236}">
                <a16:creationId xmlns:a16="http://schemas.microsoft.com/office/drawing/2014/main" id="{60C35238-2B0F-7647-BA98-57300A635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4587" y="0"/>
            <a:ext cx="9712533" cy="1634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500" b="1" i="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1.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F1ACC805-6897-BC44-BC1E-3C12B8BFA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B127527-812D-8B48-9226-19EBD26C5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99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4400"/>
            <a:ext cx="12192000" cy="5223600"/>
          </a:xfrm>
          <a:prstGeom prst="rect">
            <a:avLst/>
          </a:prstGeom>
        </p:spPr>
      </p:pic>
      <p:sp>
        <p:nvSpPr>
          <p:cNvPr id="11" name="Titel 28">
            <a:extLst>
              <a:ext uri="{FF2B5EF4-FFF2-40B4-BE49-F238E27FC236}">
                <a16:creationId xmlns:a16="http://schemas.microsoft.com/office/drawing/2014/main" id="{60C35238-2B0F-7647-BA98-57300A635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4587" y="0"/>
            <a:ext cx="9712533" cy="1634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500" b="1" i="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1.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F1ACC805-6897-BC44-BC1E-3C12B8BFA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B127527-812D-8B48-9226-19EBD26C5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3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8">
            <a:extLst>
              <a:ext uri="{FF2B5EF4-FFF2-40B4-BE49-F238E27FC236}">
                <a16:creationId xmlns:a16="http://schemas.microsoft.com/office/drawing/2014/main" id="{60C35238-2B0F-7647-BA98-57300A635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079" y="2505041"/>
            <a:ext cx="9180612" cy="184791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75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 err="1"/>
              <a:t>Chapter</a:t>
            </a:r>
            <a:br>
              <a:rPr lang="nl-NL" dirty="0"/>
            </a:b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3E66E9-C5E4-1A45-8CF8-36B426F13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ADF651-E558-EB41-9E20-DB7BFFC66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4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7B988CEB-0277-F24F-A6DB-DB8E4E98D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34400"/>
            <a:ext cx="12192000" cy="5223599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5730318-361E-1845-825B-37BE184BED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E89601-BCD0-F047-8EF2-BCF0A7E4E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9" name="Titel 28">
            <a:extLst>
              <a:ext uri="{FF2B5EF4-FFF2-40B4-BE49-F238E27FC236}">
                <a16:creationId xmlns:a16="http://schemas.microsoft.com/office/drawing/2014/main" id="{075D6290-91D2-F24A-BD56-BB897A714E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4587" y="0"/>
            <a:ext cx="9712533" cy="1634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5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1. </a:t>
            </a:r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5171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7B988CEB-0277-F24F-A6DB-DB8E4E98D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85C66D8-F688-5644-91F9-D0F6234182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C9FB7BE-06A8-404E-AD31-B8BEE16B3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63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7" y="154522"/>
            <a:ext cx="223717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0334-D006-854B-BA49-9D20F1B8A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2" y="845232"/>
            <a:ext cx="10858858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1136005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2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98" y="1306800"/>
            <a:ext cx="9300878" cy="424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phrase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89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5350FA6-7A12-8242-BC1E-5B8101F36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52E9BE-C5B0-2243-9B17-5CE4F5BEBD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2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98" y="1306800"/>
            <a:ext cx="9300878" cy="424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phrase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87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Dark + Text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2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Ontwikkelt </a:t>
            </a:r>
          </a:p>
          <a:p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Faciliteert </a:t>
            </a:r>
          </a:p>
          <a:p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Verbindt</a:t>
            </a:r>
          </a:p>
        </p:txBody>
      </p:sp>
    </p:spTree>
    <p:extLst>
      <p:ext uri="{BB962C8B-B14F-4D97-AF65-F5344CB8AC3E}">
        <p14:creationId xmlns:p14="http://schemas.microsoft.com/office/powerpoint/2010/main" val="3714406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Dark + Tex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2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Développe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Facilite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Rapproche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Dark + Tex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2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Develops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b="1" dirty="0" err="1"/>
              <a:t>Facilitates</a:t>
            </a:r>
            <a:endParaRPr lang="nl-BE" b="1" dirty="0"/>
          </a:p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Bringstogether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94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43E66E9-C5E4-1A45-8CF8-36B426F13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ADF651-E558-EB41-9E20-DB7BFFC66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3D7F391-6CD7-3445-99D8-816D3EA1D4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797" y="2439096"/>
            <a:ext cx="9578403" cy="17792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3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r>
              <a:rPr lang="nl-BE" dirty="0" err="1"/>
              <a:t>This</a:t>
            </a:r>
            <a:r>
              <a:rPr lang="nl-BE" dirty="0"/>
              <a:t> is a quote slide.</a:t>
            </a:r>
          </a:p>
          <a:p>
            <a:r>
              <a:rPr lang="nl-BE" dirty="0"/>
              <a:t>— xxx</a:t>
            </a:r>
            <a:endParaRPr lang="fr-FR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689B9A-DB81-B14F-9356-30B539086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508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D0D3FB-DE49-5D46-81B2-9E2BF69EA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0" y="2052836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5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0" y="4594546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500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0" y="5551200"/>
            <a:ext cx="4406478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498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0" y="5936945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1594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C8024A50-C834-4B4C-8F86-86D51C0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7" y="154522"/>
            <a:ext cx="223717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61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7" y="154522"/>
            <a:ext cx="223717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0334-D006-854B-BA49-9D20F1B8A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2" y="845232"/>
            <a:ext cx="10858858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3423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71FAD9FF-DCB0-7A4C-BC0D-214903CE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7" y="154522"/>
            <a:ext cx="223717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66572" y="1779340"/>
            <a:ext cx="10858858" cy="4518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5113" indent="-228600">
              <a:lnSpc>
                <a:spcPct val="100000"/>
              </a:lnSpc>
              <a:buClr>
                <a:srgbClr val="00B0F0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23888" indent="-228600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6938" indent="-228600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2" y="845232"/>
            <a:ext cx="10858858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113174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8F3A2BC-D0BC-C747-AA3B-0FF2A563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66572" y="1779342"/>
            <a:ext cx="5137821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5113" indent="-228600">
              <a:lnSpc>
                <a:spcPct val="100000"/>
              </a:lnSpc>
              <a:buClr>
                <a:srgbClr val="00B0F0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23888" indent="-228600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6938" indent="-228600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378844" y="1779342"/>
            <a:ext cx="5146586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5113" indent="-228600">
              <a:lnSpc>
                <a:spcPct val="100000"/>
              </a:lnSpc>
              <a:buClr>
                <a:srgbClr val="00B0F0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23888" indent="-228600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6938" indent="-228600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7" y="154522"/>
            <a:ext cx="223717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2" y="845232"/>
            <a:ext cx="10858858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8682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4" y="1786070"/>
            <a:ext cx="5146585" cy="45121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65113" indent="-228600">
              <a:lnSpc>
                <a:spcPct val="100000"/>
              </a:lnSpc>
              <a:buClr>
                <a:srgbClr val="00B0F0"/>
              </a:buCl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23888" indent="-228600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896938" indent="-228600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3" y="845232"/>
            <a:ext cx="4726425" cy="55768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5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7" y="154522"/>
            <a:ext cx="2237174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4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36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66627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83" userDrawn="1">
          <p15:clr>
            <a:srgbClr val="FBAE40"/>
          </p15:clr>
        </p15:guide>
        <p15:guide id="3" pos="72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97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7" r:id="rId2"/>
    <p:sldLayoutId id="2147483794" r:id="rId3"/>
    <p:sldLayoutId id="214748381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9C57023-7CE4-824C-8E0E-D8797537E412}"/>
              </a:ext>
            </a:extLst>
          </p:cNvPr>
          <p:cNvSpPr/>
          <p:nvPr userDrawn="1"/>
        </p:nvSpPr>
        <p:spPr>
          <a:xfrm>
            <a:off x="0" y="6495880"/>
            <a:ext cx="12192000" cy="36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222961-87D7-D445-A5B6-9CB31A193F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000" y="649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2" r:id="rId3"/>
    <p:sldLayoutId id="2147483770" r:id="rId4"/>
    <p:sldLayoutId id="2147483782" r:id="rId5"/>
    <p:sldLayoutId id="2147483703" r:id="rId6"/>
    <p:sldLayoutId id="2147483783" r:id="rId7"/>
    <p:sldLayoutId id="2147483704" r:id="rId8"/>
    <p:sldLayoutId id="2147483814" r:id="rId9"/>
    <p:sldLayoutId id="2147483815" r:id="rId10"/>
    <p:sldLayoutId id="214748381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5" name="Afbeelding 5">
            <a:extLst>
              <a:ext uri="{FF2B5EF4-FFF2-40B4-BE49-F238E27FC236}">
                <a16:creationId xmlns:a16="http://schemas.microsoft.com/office/drawing/2014/main" id="{D9222961-87D7-D445-A5B6-9CB31A193F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000" y="649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95" r:id="rId2"/>
    <p:sldLayoutId id="2147483787" r:id="rId3"/>
    <p:sldLayoutId id="2147483793" r:id="rId4"/>
    <p:sldLayoutId id="214748381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A136B0-1AB2-9C47-AC9F-ACFCCD2DEA8D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37A65FAF-7228-264A-8AFA-F74C32CD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4" name="Afbeelding 9">
            <a:extLst>
              <a:ext uri="{FF2B5EF4-FFF2-40B4-BE49-F238E27FC236}">
                <a16:creationId xmlns:a16="http://schemas.microsoft.com/office/drawing/2014/main" id="{20C8C401-6BA1-674F-B962-BAC7E365E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4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7549CE-FD82-8448-A724-EC6236E59F6B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AC581ACF-D180-594E-ADD8-444B928B32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4" name="Afbeelding 9">
            <a:extLst>
              <a:ext uri="{FF2B5EF4-FFF2-40B4-BE49-F238E27FC236}">
                <a16:creationId xmlns:a16="http://schemas.microsoft.com/office/drawing/2014/main" id="{F4667DEA-D29A-FB45-AAFA-03ADA78174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96" r:id="rId2"/>
    <p:sldLayoutId id="2147483797" r:id="rId3"/>
    <p:sldLayoutId id="214748379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30.sv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sv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4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FD783_17825F4E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Echelle de performance CO</a:t>
            </a:r>
            <a:r>
              <a:rPr lang="en-GB" baseline="-25000"/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Safety Rocks</a:t>
            </a:r>
            <a:r>
              <a:rPr lang="en-GB"/>
              <a:t> – 10 </a:t>
            </a:r>
            <a:r>
              <a:rPr lang="en-GB" err="1"/>
              <a:t>Octobre</a:t>
            </a:r>
            <a:r>
              <a:rPr lang="en-GB"/>
              <a:t> 2024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7F086E-E026-A5E8-70D0-3C287A8FB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Patricia Grobben</a:t>
            </a:r>
          </a:p>
          <a:p>
            <a:r>
              <a:rPr lang="en-GB" dirty="0"/>
              <a:t>Rémy Deloge</a:t>
            </a:r>
          </a:p>
          <a:p>
            <a:r>
              <a:rPr lang="en-GB" dirty="0"/>
              <a:t>Aurélie Noiret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08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974C3-E13C-4847-0B0B-7DDFDABA1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B5470-A77A-3E7D-D3BE-8CC3761967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B9799-389E-1B72-2623-EAAE7CB9E0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BE" dirty="0"/>
              <a:t>Résumé </a:t>
            </a:r>
            <a:r>
              <a:rPr lang="fr-BE" b="1" dirty="0"/>
              <a:t>phase pilote en Belgique </a:t>
            </a:r>
            <a:r>
              <a:rPr lang="fr-BE" dirty="0"/>
              <a:t>(entre 2019 et 2023)</a:t>
            </a:r>
          </a:p>
          <a:p>
            <a:endParaRPr lang="fr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8DB82-EABE-4C00-C8A6-C4A5E1004AC8}"/>
              </a:ext>
            </a:extLst>
          </p:cNvPr>
          <p:cNvSpPr txBox="1"/>
          <p:nvPr/>
        </p:nvSpPr>
        <p:spPr>
          <a:xfrm>
            <a:off x="7171363" y="2588951"/>
            <a:ext cx="46683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BE" sz="1800" b="1" dirty="0"/>
              <a:t>Actions de réduction les plus courantes: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Optimiser l'utilisation des machines (par exemple en réduisant la marche à vide ou en optimisant les processus)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Fournir une connexion électrique avec le réseau afin d'éviter les groupes d'alimentation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Installation d’un chantier économe en 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/>
              <a:t>Utilisation de biocarburants</a:t>
            </a:r>
            <a:endParaRPr lang="fr-B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5A4C90-FB42-CC2E-6798-245998E8D366}"/>
              </a:ext>
            </a:extLst>
          </p:cNvPr>
          <p:cNvGrpSpPr/>
          <p:nvPr/>
        </p:nvGrpSpPr>
        <p:grpSpPr>
          <a:xfrm>
            <a:off x="1021372" y="2203058"/>
            <a:ext cx="5174041" cy="2673465"/>
            <a:chOff x="625331" y="4313599"/>
            <a:chExt cx="4535582" cy="23550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5A3014-9D18-9C43-97A6-74D5049F4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331" y="4313599"/>
              <a:ext cx="4535582" cy="235501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58F903-3302-AFFB-A2FD-A5BA5BD6E3DD}"/>
                </a:ext>
              </a:extLst>
            </p:cNvPr>
            <p:cNvSpPr/>
            <p:nvPr/>
          </p:nvSpPr>
          <p:spPr>
            <a:xfrm>
              <a:off x="2980268" y="4313599"/>
              <a:ext cx="562186" cy="2479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DB20F61-4EE5-B438-3857-BB7F8B34CF73}"/>
              </a:ext>
            </a:extLst>
          </p:cNvPr>
          <p:cNvSpPr txBox="1"/>
          <p:nvPr/>
        </p:nvSpPr>
        <p:spPr>
          <a:xfrm>
            <a:off x="1898734" y="5052620"/>
            <a:ext cx="3993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u="sng" dirty="0">
                <a:solidFill>
                  <a:srgbClr val="242529"/>
                </a:solidFill>
              </a:rPr>
              <a:t>Situation au 11/3/2024:</a:t>
            </a:r>
          </a:p>
          <a:p>
            <a:pPr algn="ctr"/>
            <a:r>
              <a:rPr lang="fr-BE" sz="1400" dirty="0">
                <a:solidFill>
                  <a:srgbClr val="242529"/>
                </a:solidFill>
              </a:rPr>
              <a:t>24 projets pilotes (+9 de l’OVAM)</a:t>
            </a:r>
          </a:p>
          <a:p>
            <a:pPr algn="ctr"/>
            <a:r>
              <a:rPr lang="fr-BE" sz="1400" dirty="0">
                <a:solidFill>
                  <a:srgbClr val="242529"/>
                </a:solidFill>
              </a:rPr>
              <a:t>8 projets d’infrastructure (sur 24) (</a:t>
            </a:r>
            <a:r>
              <a:rPr lang="fr-BE" sz="1400" dirty="0" err="1">
                <a:solidFill>
                  <a:srgbClr val="242529"/>
                </a:solidFill>
              </a:rPr>
              <a:t>incl</a:t>
            </a:r>
            <a:r>
              <a:rPr lang="fr-BE" sz="1400" dirty="0">
                <a:solidFill>
                  <a:srgbClr val="242529"/>
                </a:solidFill>
              </a:rPr>
              <a:t> 1 TUC RAIL)</a:t>
            </a:r>
          </a:p>
          <a:p>
            <a:pPr algn="ctr"/>
            <a:r>
              <a:rPr lang="fr-BE" sz="1400" dirty="0">
                <a:solidFill>
                  <a:srgbClr val="242529"/>
                </a:solidFill>
              </a:rPr>
              <a:t>7 projets bâtiment (sur 24)</a:t>
            </a:r>
          </a:p>
        </p:txBody>
      </p:sp>
    </p:spTree>
    <p:extLst>
      <p:ext uri="{BB962C8B-B14F-4D97-AF65-F5344CB8AC3E}">
        <p14:creationId xmlns:p14="http://schemas.microsoft.com/office/powerpoint/2010/main" val="385509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D974C3-E13C-4847-0B0B-7DDFDABA1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B5470-A77A-3E7D-D3BE-8CC3761967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B9799-389E-1B72-2623-EAAE7CB9E0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BE" dirty="0"/>
              <a:t>Résumé </a:t>
            </a:r>
            <a:r>
              <a:rPr lang="fr-BE" b="1" dirty="0"/>
              <a:t>phase pilote en Belgique </a:t>
            </a:r>
            <a:r>
              <a:rPr lang="fr-BE" dirty="0"/>
              <a:t>(entre 2019 et 2023)</a:t>
            </a:r>
          </a:p>
          <a:p>
            <a:endParaRPr lang="fr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85AF5-A3E3-1091-2DCD-1E6778C06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28" y="1987357"/>
            <a:ext cx="7569589" cy="384194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5C90C5-B78C-5BEA-D312-0A721A716535}"/>
              </a:ext>
            </a:extLst>
          </p:cNvPr>
          <p:cNvSpPr txBox="1">
            <a:spLocks/>
          </p:cNvSpPr>
          <p:nvPr/>
        </p:nvSpPr>
        <p:spPr>
          <a:xfrm>
            <a:off x="2087064" y="5941134"/>
            <a:ext cx="8017872" cy="355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08F0D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rgbClr val="242529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08F0D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rgbClr val="242529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08F0D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rgbClr val="242529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08F0D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rgbClr val="242529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08F0D"/>
              </a:buClr>
              <a:buFont typeface="Wingdings" panose="05000000000000000000" pitchFamily="2" charset="2"/>
              <a:buChar char="§"/>
              <a:defRPr lang="en-US" sz="1800" kern="1200">
                <a:solidFill>
                  <a:srgbClr val="242529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600" dirty="0"/>
              <a:t>La plupart des entreprises s’engagent au min au niveau 3. Donc pas d’influence sur le classement des offres.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10268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F73B08-9585-D2F7-B874-F33CE76FA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069C-9F48-C29E-770F-50B5CD195C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A7172-F644-C73D-2C84-2E6A85BABB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solidFill>
                  <a:srgbClr val="0070C0"/>
                </a:solidFill>
                <a:ea typeface="Times New Roman" panose="02020603050405020304" pitchFamily="18" charset="0"/>
              </a:rPr>
              <a:t>Bonne concurrence </a:t>
            </a:r>
            <a:r>
              <a:rPr lang="fr-FR" sz="1800" dirty="0">
                <a:ea typeface="Times New Roman" panose="02020603050405020304" pitchFamily="18" charset="0"/>
              </a:rPr>
              <a:t>sur les marchés pilotes</a:t>
            </a:r>
            <a:endParaRPr lang="en-GB" sz="1800" dirty="0"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solidFill>
                  <a:srgbClr val="0070C0"/>
                </a:solidFill>
                <a:ea typeface="Times New Roman" panose="02020603050405020304" pitchFamily="18" charset="0"/>
              </a:rPr>
              <a:t>Ambition élevée </a:t>
            </a:r>
            <a:r>
              <a:rPr lang="fr-FR" sz="1800" dirty="0">
                <a:ea typeface="Times New Roman" panose="02020603050405020304" pitchFamily="18" charset="0"/>
              </a:rPr>
              <a:t>: niveau 3-5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solidFill>
                  <a:srgbClr val="0070C0"/>
                </a:solidFill>
                <a:ea typeface="Calibri" panose="020F0502020204030204" pitchFamily="34" charset="0"/>
              </a:rPr>
              <a:t>Pas d’augmentation</a:t>
            </a:r>
            <a:r>
              <a:rPr lang="fr-FR" sz="1800" dirty="0">
                <a:ea typeface="Calibri" panose="020F0502020204030204" pitchFamily="34" charset="0"/>
              </a:rPr>
              <a:t> significative du prix des offres</a:t>
            </a:r>
            <a:endParaRPr lang="en-GB" sz="1800" dirty="0"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Nette augmentation des entreprises belges 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 demandent à se certifier</a:t>
            </a: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08013" lvl="1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Les petites entreprises sont bien représentées, pas uniquement les « big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»</a:t>
            </a:r>
            <a:endParaRPr lang="en-GB" sz="1800" dirty="0"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L’échelle de CO</a:t>
            </a:r>
            <a:r>
              <a:rPr lang="fr-FR" sz="1800" baseline="-25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permet de 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renforcer la culture </a:t>
            </a:r>
            <a:r>
              <a:rPr lang="fr-FR" sz="1800">
                <a:solidFill>
                  <a:srgbClr val="0070C0"/>
                </a:solidFill>
              </a:rPr>
              <a:t>du climat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 sein de l’entreprise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L’échelle de CO</a:t>
            </a:r>
            <a:r>
              <a:rPr lang="fr-FR" sz="1800" baseline="-25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donne u</a:t>
            </a:r>
            <a:r>
              <a:rPr lang="fr-BE" sz="1800" dirty="0"/>
              <a:t>n </a:t>
            </a:r>
            <a:r>
              <a:rPr lang="fr-BE" sz="1800" dirty="0">
                <a:solidFill>
                  <a:srgbClr val="0070C0"/>
                </a:solidFill>
              </a:rPr>
              <a:t>cadre clair </a:t>
            </a:r>
            <a:r>
              <a:rPr lang="fr-BE" sz="1800" dirty="0"/>
              <a:t>pour calculer les émissions et définir les actions de réduction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 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quick </a:t>
            </a:r>
            <a:r>
              <a:rPr lang="fr-FR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pertinent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termes d’émissions est lié à la certification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C9C09-D810-7680-C14B-00FC234FDA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BE" dirty="0"/>
              <a:t>Résumé </a:t>
            </a:r>
            <a:r>
              <a:rPr lang="fr-BE" b="1" dirty="0"/>
              <a:t>phase pilote en Belgique </a:t>
            </a:r>
            <a:r>
              <a:rPr lang="fr-BE" dirty="0"/>
              <a:t>(entre 2019 et 2023)</a:t>
            </a:r>
          </a:p>
        </p:txBody>
      </p:sp>
    </p:spTree>
    <p:extLst>
      <p:ext uri="{BB962C8B-B14F-4D97-AF65-F5344CB8AC3E}">
        <p14:creationId xmlns:p14="http://schemas.microsoft.com/office/powerpoint/2010/main" val="73664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73"/>
          <a:stretch/>
        </p:blipFill>
        <p:spPr>
          <a:xfrm>
            <a:off x="2444360" y="-11017"/>
            <a:ext cx="9747640" cy="69517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904078-81D0-1E49-AB24-B0D50EB46B41}"/>
              </a:ext>
            </a:extLst>
          </p:cNvPr>
          <p:cNvSpPr/>
          <p:nvPr/>
        </p:nvSpPr>
        <p:spPr>
          <a:xfrm>
            <a:off x="-599782" y="-11910"/>
            <a:ext cx="8080081" cy="6951748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062343-61D6-9D4C-9EA7-81222E32D2E8}"/>
              </a:ext>
            </a:extLst>
          </p:cNvPr>
          <p:cNvSpPr txBox="1">
            <a:spLocks/>
          </p:cNvSpPr>
          <p:nvPr/>
        </p:nvSpPr>
        <p:spPr>
          <a:xfrm>
            <a:off x="345989" y="1067523"/>
            <a:ext cx="10858858" cy="478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fr-FR" sz="6000" b="1" dirty="0">
                <a:solidFill>
                  <a:schemeClr val="bg1"/>
                </a:solidFill>
                <a:latin typeface="Calibri" panose="020F0502020204030204" pitchFamily="34" charset="0"/>
              </a:rPr>
              <a:t>Et maintenant?...</a:t>
            </a:r>
          </a:p>
        </p:txBody>
      </p:sp>
      <p:pic>
        <p:nvPicPr>
          <p:cNvPr id="16" name="Afbeelding 21">
            <a:extLst>
              <a:ext uri="{FF2B5EF4-FFF2-40B4-BE49-F238E27FC236}">
                <a16:creationId xmlns:a16="http://schemas.microsoft.com/office/drawing/2014/main" id="{068C486A-3A78-9744-922B-AC08349EC9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5989" cy="345989"/>
          </a:xfrm>
          <a:prstGeom prst="rect">
            <a:avLst/>
          </a:prstGeom>
        </p:spPr>
      </p:pic>
      <p:pic>
        <p:nvPicPr>
          <p:cNvPr id="17" name="Afbeelding 21">
            <a:extLst>
              <a:ext uri="{FF2B5EF4-FFF2-40B4-BE49-F238E27FC236}">
                <a16:creationId xmlns:a16="http://schemas.microsoft.com/office/drawing/2014/main" id="{421E562C-39A2-514D-9E5F-31B7BD4234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116" y="6504190"/>
            <a:ext cx="345989" cy="345989"/>
          </a:xfrm>
          <a:prstGeom prst="rect">
            <a:avLst/>
          </a:prstGeom>
        </p:spPr>
      </p:pic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1FDA99B-7D4E-7442-8872-0AD7764B9567}"/>
              </a:ext>
            </a:extLst>
          </p:cNvPr>
          <p:cNvSpPr/>
          <p:nvPr/>
        </p:nvSpPr>
        <p:spPr>
          <a:xfrm>
            <a:off x="-103550" y="4152358"/>
            <a:ext cx="4164227" cy="4448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45720" rIns="91440" bIns="45720" rtlCol="0" anchor="ctr"/>
          <a:lstStyle/>
          <a:p>
            <a:pPr>
              <a:spcAft>
                <a:spcPct val="0"/>
              </a:spcAft>
              <a:defRPr/>
            </a:pP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Niveau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 3… et au-</a:t>
            </a: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delà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!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BD86A39F-83C6-304E-B745-879C1193E6CC}"/>
              </a:ext>
            </a:extLst>
          </p:cNvPr>
          <p:cNvSpPr/>
          <p:nvPr/>
        </p:nvSpPr>
        <p:spPr>
          <a:xfrm>
            <a:off x="-103550" y="4629357"/>
            <a:ext cx="6524898" cy="4448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45720" rIns="91440" bIns="45720" rtlCol="0" anchor="ctr"/>
          <a:lstStyle/>
          <a:p>
            <a:pPr>
              <a:spcAft>
                <a:spcPct val="0"/>
              </a:spcAft>
              <a:defRPr/>
            </a:pP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Bilan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 des </a:t>
            </a: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chantiers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 (</a:t>
            </a: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énergie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, </a:t>
            </a: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matériaux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, </a:t>
            </a: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déchets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, …)</a:t>
            </a:r>
            <a:endParaRPr lang="en-GB" sz="20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74039D6D-84F4-DB43-96C5-553A3047F50A}"/>
              </a:ext>
            </a:extLst>
          </p:cNvPr>
          <p:cNvSpPr/>
          <p:nvPr/>
        </p:nvSpPr>
        <p:spPr>
          <a:xfrm>
            <a:off x="-103550" y="5106356"/>
            <a:ext cx="5086516" cy="4448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45720" rIns="91440" bIns="45720" rtlCol="0" anchor="ctr"/>
          <a:lstStyle/>
          <a:p>
            <a:pPr>
              <a:spcAft>
                <a:spcPct val="0"/>
              </a:spcAft>
              <a:defRPr/>
            </a:pP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Exigences </a:t>
            </a: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complémentaires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 dans CSC!</a:t>
            </a:r>
          </a:p>
        </p:txBody>
      </p:sp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C141113B-1B61-2642-8CD5-ACDD6A37D228}"/>
              </a:ext>
            </a:extLst>
          </p:cNvPr>
          <p:cNvSpPr/>
          <p:nvPr/>
        </p:nvSpPr>
        <p:spPr>
          <a:xfrm>
            <a:off x="483142" y="4283409"/>
            <a:ext cx="3440477" cy="281638"/>
          </a:xfrm>
          <a:custGeom>
            <a:avLst/>
            <a:gdLst>
              <a:gd name="connsiteX0" fmla="*/ 0 w 4528312"/>
              <a:gd name="connsiteY0" fmla="*/ 57301 h 929005"/>
              <a:gd name="connsiteX1" fmla="*/ 57301 w 4528312"/>
              <a:gd name="connsiteY1" fmla="*/ 0 h 929005"/>
              <a:gd name="connsiteX2" fmla="*/ 4471011 w 4528312"/>
              <a:gd name="connsiteY2" fmla="*/ 0 h 929005"/>
              <a:gd name="connsiteX3" fmla="*/ 4528312 w 4528312"/>
              <a:gd name="connsiteY3" fmla="*/ 57301 h 929005"/>
              <a:gd name="connsiteX4" fmla="*/ 4528312 w 4528312"/>
              <a:gd name="connsiteY4" fmla="*/ 871704 h 929005"/>
              <a:gd name="connsiteX5" fmla="*/ 4471011 w 4528312"/>
              <a:gd name="connsiteY5" fmla="*/ 929005 h 929005"/>
              <a:gd name="connsiteX6" fmla="*/ 57301 w 4528312"/>
              <a:gd name="connsiteY6" fmla="*/ 929005 h 929005"/>
              <a:gd name="connsiteX7" fmla="*/ 0 w 4528312"/>
              <a:gd name="connsiteY7" fmla="*/ 871704 h 929005"/>
              <a:gd name="connsiteX8" fmla="*/ 0 w 4528312"/>
              <a:gd name="connsiteY8" fmla="*/ 57301 h 929005"/>
              <a:gd name="connsiteX0" fmla="*/ 4528312 w 4619752"/>
              <a:gd name="connsiteY0" fmla="*/ 57301 h 929005"/>
              <a:gd name="connsiteX1" fmla="*/ 4528312 w 4619752"/>
              <a:gd name="connsiteY1" fmla="*/ 871704 h 929005"/>
              <a:gd name="connsiteX2" fmla="*/ 4471011 w 4619752"/>
              <a:gd name="connsiteY2" fmla="*/ 929005 h 929005"/>
              <a:gd name="connsiteX3" fmla="*/ 57301 w 4619752"/>
              <a:gd name="connsiteY3" fmla="*/ 929005 h 929005"/>
              <a:gd name="connsiteX4" fmla="*/ 0 w 4619752"/>
              <a:gd name="connsiteY4" fmla="*/ 871704 h 929005"/>
              <a:gd name="connsiteX5" fmla="*/ 0 w 4619752"/>
              <a:gd name="connsiteY5" fmla="*/ 57301 h 929005"/>
              <a:gd name="connsiteX6" fmla="*/ 57301 w 4619752"/>
              <a:gd name="connsiteY6" fmla="*/ 0 h 929005"/>
              <a:gd name="connsiteX7" fmla="*/ 4471011 w 4619752"/>
              <a:gd name="connsiteY7" fmla="*/ 0 h 929005"/>
              <a:gd name="connsiteX8" fmla="*/ 4619752 w 4619752"/>
              <a:gd name="connsiteY8" fmla="*/ 148741 h 929005"/>
              <a:gd name="connsiteX0" fmla="*/ 4528312 w 4619752"/>
              <a:gd name="connsiteY0" fmla="*/ 57301 h 929005"/>
              <a:gd name="connsiteX1" fmla="*/ 4528312 w 4619752"/>
              <a:gd name="connsiteY1" fmla="*/ 871704 h 929005"/>
              <a:gd name="connsiteX2" fmla="*/ 4471011 w 4619752"/>
              <a:gd name="connsiteY2" fmla="*/ 929005 h 929005"/>
              <a:gd name="connsiteX3" fmla="*/ 57301 w 4619752"/>
              <a:gd name="connsiteY3" fmla="*/ 929005 h 929005"/>
              <a:gd name="connsiteX4" fmla="*/ 0 w 4619752"/>
              <a:gd name="connsiteY4" fmla="*/ 871704 h 929005"/>
              <a:gd name="connsiteX5" fmla="*/ 0 w 4619752"/>
              <a:gd name="connsiteY5" fmla="*/ 57301 h 929005"/>
              <a:gd name="connsiteX6" fmla="*/ 57301 w 4619752"/>
              <a:gd name="connsiteY6" fmla="*/ 0 h 929005"/>
              <a:gd name="connsiteX7" fmla="*/ 4619752 w 4619752"/>
              <a:gd name="connsiteY7" fmla="*/ 148741 h 929005"/>
              <a:gd name="connsiteX0" fmla="*/ 4528312 w 4619752"/>
              <a:gd name="connsiteY0" fmla="*/ 871704 h 929005"/>
              <a:gd name="connsiteX1" fmla="*/ 4471011 w 4619752"/>
              <a:gd name="connsiteY1" fmla="*/ 929005 h 929005"/>
              <a:gd name="connsiteX2" fmla="*/ 57301 w 4619752"/>
              <a:gd name="connsiteY2" fmla="*/ 929005 h 929005"/>
              <a:gd name="connsiteX3" fmla="*/ 0 w 4619752"/>
              <a:gd name="connsiteY3" fmla="*/ 871704 h 929005"/>
              <a:gd name="connsiteX4" fmla="*/ 0 w 4619752"/>
              <a:gd name="connsiteY4" fmla="*/ 57301 h 929005"/>
              <a:gd name="connsiteX5" fmla="*/ 57301 w 4619752"/>
              <a:gd name="connsiteY5" fmla="*/ 0 h 929005"/>
              <a:gd name="connsiteX6" fmla="*/ 4619752 w 4619752"/>
              <a:gd name="connsiteY6" fmla="*/ 148741 h 929005"/>
              <a:gd name="connsiteX0" fmla="*/ 4528312 w 4528312"/>
              <a:gd name="connsiteY0" fmla="*/ 871704 h 929005"/>
              <a:gd name="connsiteX1" fmla="*/ 4471011 w 4528312"/>
              <a:gd name="connsiteY1" fmla="*/ 929005 h 929005"/>
              <a:gd name="connsiteX2" fmla="*/ 57301 w 4528312"/>
              <a:gd name="connsiteY2" fmla="*/ 929005 h 929005"/>
              <a:gd name="connsiteX3" fmla="*/ 0 w 4528312"/>
              <a:gd name="connsiteY3" fmla="*/ 871704 h 929005"/>
              <a:gd name="connsiteX4" fmla="*/ 0 w 4528312"/>
              <a:gd name="connsiteY4" fmla="*/ 57301 h 929005"/>
              <a:gd name="connsiteX5" fmla="*/ 57301 w 4528312"/>
              <a:gd name="connsiteY5" fmla="*/ 0 h 929005"/>
              <a:gd name="connsiteX0" fmla="*/ 4471011 w 4471011"/>
              <a:gd name="connsiteY0" fmla="*/ 929005 h 929005"/>
              <a:gd name="connsiteX1" fmla="*/ 57301 w 4471011"/>
              <a:gd name="connsiteY1" fmla="*/ 929005 h 929005"/>
              <a:gd name="connsiteX2" fmla="*/ 0 w 4471011"/>
              <a:gd name="connsiteY2" fmla="*/ 871704 h 929005"/>
              <a:gd name="connsiteX3" fmla="*/ 0 w 4471011"/>
              <a:gd name="connsiteY3" fmla="*/ 57301 h 929005"/>
              <a:gd name="connsiteX4" fmla="*/ 57301 w 4471011"/>
              <a:gd name="connsiteY4" fmla="*/ 0 h 929005"/>
              <a:gd name="connsiteX0" fmla="*/ 4471011 w 4471011"/>
              <a:gd name="connsiteY0" fmla="*/ 871704 h 871704"/>
              <a:gd name="connsiteX1" fmla="*/ 57301 w 4471011"/>
              <a:gd name="connsiteY1" fmla="*/ 871704 h 871704"/>
              <a:gd name="connsiteX2" fmla="*/ 0 w 4471011"/>
              <a:gd name="connsiteY2" fmla="*/ 814403 h 871704"/>
              <a:gd name="connsiteX3" fmla="*/ 0 w 4471011"/>
              <a:gd name="connsiteY3" fmla="*/ 0 h 871704"/>
              <a:gd name="connsiteX0" fmla="*/ 4483702 w 4483702"/>
              <a:gd name="connsiteY0" fmla="*/ 420600 h 420600"/>
              <a:gd name="connsiteX1" fmla="*/ 69992 w 4483702"/>
              <a:gd name="connsiteY1" fmla="*/ 420600 h 420600"/>
              <a:gd name="connsiteX2" fmla="*/ 12691 w 4483702"/>
              <a:gd name="connsiteY2" fmla="*/ 363299 h 420600"/>
              <a:gd name="connsiteX3" fmla="*/ 0 w 4483702"/>
              <a:gd name="connsiteY3" fmla="*/ 0 h 420600"/>
              <a:gd name="connsiteX0" fmla="*/ 4471011 w 4471011"/>
              <a:gd name="connsiteY0" fmla="*/ 427688 h 427688"/>
              <a:gd name="connsiteX1" fmla="*/ 57301 w 4471011"/>
              <a:gd name="connsiteY1" fmla="*/ 427688 h 427688"/>
              <a:gd name="connsiteX2" fmla="*/ 0 w 4471011"/>
              <a:gd name="connsiteY2" fmla="*/ 370387 h 427688"/>
              <a:gd name="connsiteX3" fmla="*/ 2066 w 4471011"/>
              <a:gd name="connsiteY3" fmla="*/ 0 h 427688"/>
              <a:gd name="connsiteX0" fmla="*/ 3581267 w 3581267"/>
              <a:gd name="connsiteY0" fmla="*/ 427688 h 427688"/>
              <a:gd name="connsiteX1" fmla="*/ 57301 w 3581267"/>
              <a:gd name="connsiteY1" fmla="*/ 427688 h 427688"/>
              <a:gd name="connsiteX2" fmla="*/ 0 w 3581267"/>
              <a:gd name="connsiteY2" fmla="*/ 370387 h 427688"/>
              <a:gd name="connsiteX3" fmla="*/ 2066 w 3581267"/>
              <a:gd name="connsiteY3" fmla="*/ 0 h 427688"/>
              <a:gd name="connsiteX0" fmla="*/ 3581267 w 3581267"/>
              <a:gd name="connsiteY0" fmla="*/ 281638 h 281638"/>
              <a:gd name="connsiteX1" fmla="*/ 57301 w 3581267"/>
              <a:gd name="connsiteY1" fmla="*/ 281638 h 281638"/>
              <a:gd name="connsiteX2" fmla="*/ 0 w 3581267"/>
              <a:gd name="connsiteY2" fmla="*/ 224337 h 281638"/>
              <a:gd name="connsiteX3" fmla="*/ 2066 w 3581267"/>
              <a:gd name="connsiteY3" fmla="*/ 0 h 28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267" h="281638">
                <a:moveTo>
                  <a:pt x="3581267" y="281638"/>
                </a:moveTo>
                <a:lnTo>
                  <a:pt x="57301" y="281638"/>
                </a:lnTo>
                <a:cubicBezTo>
                  <a:pt x="25655" y="281638"/>
                  <a:pt x="0" y="255983"/>
                  <a:pt x="0" y="224337"/>
                </a:cubicBezTo>
                <a:cubicBezTo>
                  <a:pt x="689" y="100875"/>
                  <a:pt x="1377" y="123462"/>
                  <a:pt x="2066" y="0"/>
                </a:cubicBezTo>
              </a:path>
            </a:pathLst>
          </a:custGeom>
          <a:noFill/>
          <a:ln w="635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8A3C0D79-1084-E74D-A48A-E12B2C2B4F39}"/>
              </a:ext>
            </a:extLst>
          </p:cNvPr>
          <p:cNvSpPr/>
          <p:nvPr/>
        </p:nvSpPr>
        <p:spPr>
          <a:xfrm>
            <a:off x="481841" y="4759879"/>
            <a:ext cx="3441778" cy="300688"/>
          </a:xfrm>
          <a:custGeom>
            <a:avLst/>
            <a:gdLst>
              <a:gd name="connsiteX0" fmla="*/ 0 w 4528312"/>
              <a:gd name="connsiteY0" fmla="*/ 57301 h 929005"/>
              <a:gd name="connsiteX1" fmla="*/ 57301 w 4528312"/>
              <a:gd name="connsiteY1" fmla="*/ 0 h 929005"/>
              <a:gd name="connsiteX2" fmla="*/ 4471011 w 4528312"/>
              <a:gd name="connsiteY2" fmla="*/ 0 h 929005"/>
              <a:gd name="connsiteX3" fmla="*/ 4528312 w 4528312"/>
              <a:gd name="connsiteY3" fmla="*/ 57301 h 929005"/>
              <a:gd name="connsiteX4" fmla="*/ 4528312 w 4528312"/>
              <a:gd name="connsiteY4" fmla="*/ 871704 h 929005"/>
              <a:gd name="connsiteX5" fmla="*/ 4471011 w 4528312"/>
              <a:gd name="connsiteY5" fmla="*/ 929005 h 929005"/>
              <a:gd name="connsiteX6" fmla="*/ 57301 w 4528312"/>
              <a:gd name="connsiteY6" fmla="*/ 929005 h 929005"/>
              <a:gd name="connsiteX7" fmla="*/ 0 w 4528312"/>
              <a:gd name="connsiteY7" fmla="*/ 871704 h 929005"/>
              <a:gd name="connsiteX8" fmla="*/ 0 w 4528312"/>
              <a:gd name="connsiteY8" fmla="*/ 57301 h 929005"/>
              <a:gd name="connsiteX0" fmla="*/ 4528312 w 4619752"/>
              <a:gd name="connsiteY0" fmla="*/ 57301 h 929005"/>
              <a:gd name="connsiteX1" fmla="*/ 4528312 w 4619752"/>
              <a:gd name="connsiteY1" fmla="*/ 871704 h 929005"/>
              <a:gd name="connsiteX2" fmla="*/ 4471011 w 4619752"/>
              <a:gd name="connsiteY2" fmla="*/ 929005 h 929005"/>
              <a:gd name="connsiteX3" fmla="*/ 57301 w 4619752"/>
              <a:gd name="connsiteY3" fmla="*/ 929005 h 929005"/>
              <a:gd name="connsiteX4" fmla="*/ 0 w 4619752"/>
              <a:gd name="connsiteY4" fmla="*/ 871704 h 929005"/>
              <a:gd name="connsiteX5" fmla="*/ 0 w 4619752"/>
              <a:gd name="connsiteY5" fmla="*/ 57301 h 929005"/>
              <a:gd name="connsiteX6" fmla="*/ 57301 w 4619752"/>
              <a:gd name="connsiteY6" fmla="*/ 0 h 929005"/>
              <a:gd name="connsiteX7" fmla="*/ 4471011 w 4619752"/>
              <a:gd name="connsiteY7" fmla="*/ 0 h 929005"/>
              <a:gd name="connsiteX8" fmla="*/ 4619752 w 4619752"/>
              <a:gd name="connsiteY8" fmla="*/ 148741 h 929005"/>
              <a:gd name="connsiteX0" fmla="*/ 4528312 w 4619752"/>
              <a:gd name="connsiteY0" fmla="*/ 57301 h 929005"/>
              <a:gd name="connsiteX1" fmla="*/ 4528312 w 4619752"/>
              <a:gd name="connsiteY1" fmla="*/ 871704 h 929005"/>
              <a:gd name="connsiteX2" fmla="*/ 4471011 w 4619752"/>
              <a:gd name="connsiteY2" fmla="*/ 929005 h 929005"/>
              <a:gd name="connsiteX3" fmla="*/ 57301 w 4619752"/>
              <a:gd name="connsiteY3" fmla="*/ 929005 h 929005"/>
              <a:gd name="connsiteX4" fmla="*/ 0 w 4619752"/>
              <a:gd name="connsiteY4" fmla="*/ 871704 h 929005"/>
              <a:gd name="connsiteX5" fmla="*/ 0 w 4619752"/>
              <a:gd name="connsiteY5" fmla="*/ 57301 h 929005"/>
              <a:gd name="connsiteX6" fmla="*/ 57301 w 4619752"/>
              <a:gd name="connsiteY6" fmla="*/ 0 h 929005"/>
              <a:gd name="connsiteX7" fmla="*/ 4619752 w 4619752"/>
              <a:gd name="connsiteY7" fmla="*/ 148741 h 929005"/>
              <a:gd name="connsiteX0" fmla="*/ 4528312 w 4619752"/>
              <a:gd name="connsiteY0" fmla="*/ 871704 h 929005"/>
              <a:gd name="connsiteX1" fmla="*/ 4471011 w 4619752"/>
              <a:gd name="connsiteY1" fmla="*/ 929005 h 929005"/>
              <a:gd name="connsiteX2" fmla="*/ 57301 w 4619752"/>
              <a:gd name="connsiteY2" fmla="*/ 929005 h 929005"/>
              <a:gd name="connsiteX3" fmla="*/ 0 w 4619752"/>
              <a:gd name="connsiteY3" fmla="*/ 871704 h 929005"/>
              <a:gd name="connsiteX4" fmla="*/ 0 w 4619752"/>
              <a:gd name="connsiteY4" fmla="*/ 57301 h 929005"/>
              <a:gd name="connsiteX5" fmla="*/ 57301 w 4619752"/>
              <a:gd name="connsiteY5" fmla="*/ 0 h 929005"/>
              <a:gd name="connsiteX6" fmla="*/ 4619752 w 4619752"/>
              <a:gd name="connsiteY6" fmla="*/ 148741 h 929005"/>
              <a:gd name="connsiteX0" fmla="*/ 4528312 w 4528312"/>
              <a:gd name="connsiteY0" fmla="*/ 871704 h 929005"/>
              <a:gd name="connsiteX1" fmla="*/ 4471011 w 4528312"/>
              <a:gd name="connsiteY1" fmla="*/ 929005 h 929005"/>
              <a:gd name="connsiteX2" fmla="*/ 57301 w 4528312"/>
              <a:gd name="connsiteY2" fmla="*/ 929005 h 929005"/>
              <a:gd name="connsiteX3" fmla="*/ 0 w 4528312"/>
              <a:gd name="connsiteY3" fmla="*/ 871704 h 929005"/>
              <a:gd name="connsiteX4" fmla="*/ 0 w 4528312"/>
              <a:gd name="connsiteY4" fmla="*/ 57301 h 929005"/>
              <a:gd name="connsiteX5" fmla="*/ 57301 w 4528312"/>
              <a:gd name="connsiteY5" fmla="*/ 0 h 929005"/>
              <a:gd name="connsiteX0" fmla="*/ 4471011 w 4471011"/>
              <a:gd name="connsiteY0" fmla="*/ 929005 h 929005"/>
              <a:gd name="connsiteX1" fmla="*/ 57301 w 4471011"/>
              <a:gd name="connsiteY1" fmla="*/ 929005 h 929005"/>
              <a:gd name="connsiteX2" fmla="*/ 0 w 4471011"/>
              <a:gd name="connsiteY2" fmla="*/ 871704 h 929005"/>
              <a:gd name="connsiteX3" fmla="*/ 0 w 4471011"/>
              <a:gd name="connsiteY3" fmla="*/ 57301 h 929005"/>
              <a:gd name="connsiteX4" fmla="*/ 57301 w 4471011"/>
              <a:gd name="connsiteY4" fmla="*/ 0 h 929005"/>
              <a:gd name="connsiteX0" fmla="*/ 4471011 w 4471011"/>
              <a:gd name="connsiteY0" fmla="*/ 871704 h 871704"/>
              <a:gd name="connsiteX1" fmla="*/ 57301 w 4471011"/>
              <a:gd name="connsiteY1" fmla="*/ 871704 h 871704"/>
              <a:gd name="connsiteX2" fmla="*/ 0 w 4471011"/>
              <a:gd name="connsiteY2" fmla="*/ 814403 h 871704"/>
              <a:gd name="connsiteX3" fmla="*/ 0 w 4471011"/>
              <a:gd name="connsiteY3" fmla="*/ 0 h 871704"/>
              <a:gd name="connsiteX0" fmla="*/ 4483702 w 4483702"/>
              <a:gd name="connsiteY0" fmla="*/ 420600 h 420600"/>
              <a:gd name="connsiteX1" fmla="*/ 69992 w 4483702"/>
              <a:gd name="connsiteY1" fmla="*/ 420600 h 420600"/>
              <a:gd name="connsiteX2" fmla="*/ 12691 w 4483702"/>
              <a:gd name="connsiteY2" fmla="*/ 363299 h 420600"/>
              <a:gd name="connsiteX3" fmla="*/ 0 w 4483702"/>
              <a:gd name="connsiteY3" fmla="*/ 0 h 420600"/>
              <a:gd name="connsiteX0" fmla="*/ 4471011 w 4471011"/>
              <a:gd name="connsiteY0" fmla="*/ 427688 h 427688"/>
              <a:gd name="connsiteX1" fmla="*/ 57301 w 4471011"/>
              <a:gd name="connsiteY1" fmla="*/ 427688 h 427688"/>
              <a:gd name="connsiteX2" fmla="*/ 0 w 4471011"/>
              <a:gd name="connsiteY2" fmla="*/ 370387 h 427688"/>
              <a:gd name="connsiteX3" fmla="*/ 2066 w 4471011"/>
              <a:gd name="connsiteY3" fmla="*/ 0 h 427688"/>
              <a:gd name="connsiteX0" fmla="*/ 2560476 w 2560476"/>
              <a:gd name="connsiteY0" fmla="*/ 427688 h 427688"/>
              <a:gd name="connsiteX1" fmla="*/ 57301 w 2560476"/>
              <a:gd name="connsiteY1" fmla="*/ 427688 h 427688"/>
              <a:gd name="connsiteX2" fmla="*/ 0 w 2560476"/>
              <a:gd name="connsiteY2" fmla="*/ 370387 h 427688"/>
              <a:gd name="connsiteX3" fmla="*/ 2066 w 2560476"/>
              <a:gd name="connsiteY3" fmla="*/ 0 h 427688"/>
              <a:gd name="connsiteX0" fmla="*/ 2561831 w 2561831"/>
              <a:gd name="connsiteY0" fmla="*/ 300688 h 300688"/>
              <a:gd name="connsiteX1" fmla="*/ 58656 w 2561831"/>
              <a:gd name="connsiteY1" fmla="*/ 300688 h 300688"/>
              <a:gd name="connsiteX2" fmla="*/ 1355 w 2561831"/>
              <a:gd name="connsiteY2" fmla="*/ 243387 h 300688"/>
              <a:gd name="connsiteX3" fmla="*/ 116 w 2561831"/>
              <a:gd name="connsiteY3" fmla="*/ 0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1831" h="300688">
                <a:moveTo>
                  <a:pt x="2561831" y="300688"/>
                </a:moveTo>
                <a:lnTo>
                  <a:pt x="58656" y="300688"/>
                </a:lnTo>
                <a:cubicBezTo>
                  <a:pt x="27010" y="300688"/>
                  <a:pt x="1355" y="275033"/>
                  <a:pt x="1355" y="243387"/>
                </a:cubicBezTo>
                <a:cubicBezTo>
                  <a:pt x="2044" y="119925"/>
                  <a:pt x="-573" y="123462"/>
                  <a:pt x="116" y="0"/>
                </a:cubicBezTo>
              </a:path>
            </a:pathLst>
          </a:custGeom>
          <a:noFill/>
          <a:ln w="635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F1D52E8E-F432-CF4B-8FBC-1055EEC8FD17}"/>
              </a:ext>
            </a:extLst>
          </p:cNvPr>
          <p:cNvSpPr/>
          <p:nvPr/>
        </p:nvSpPr>
        <p:spPr>
          <a:xfrm>
            <a:off x="486602" y="5232344"/>
            <a:ext cx="3437017" cy="323741"/>
          </a:xfrm>
          <a:custGeom>
            <a:avLst/>
            <a:gdLst>
              <a:gd name="connsiteX0" fmla="*/ 0 w 4528312"/>
              <a:gd name="connsiteY0" fmla="*/ 57301 h 929005"/>
              <a:gd name="connsiteX1" fmla="*/ 57301 w 4528312"/>
              <a:gd name="connsiteY1" fmla="*/ 0 h 929005"/>
              <a:gd name="connsiteX2" fmla="*/ 4471011 w 4528312"/>
              <a:gd name="connsiteY2" fmla="*/ 0 h 929005"/>
              <a:gd name="connsiteX3" fmla="*/ 4528312 w 4528312"/>
              <a:gd name="connsiteY3" fmla="*/ 57301 h 929005"/>
              <a:gd name="connsiteX4" fmla="*/ 4528312 w 4528312"/>
              <a:gd name="connsiteY4" fmla="*/ 871704 h 929005"/>
              <a:gd name="connsiteX5" fmla="*/ 4471011 w 4528312"/>
              <a:gd name="connsiteY5" fmla="*/ 929005 h 929005"/>
              <a:gd name="connsiteX6" fmla="*/ 57301 w 4528312"/>
              <a:gd name="connsiteY6" fmla="*/ 929005 h 929005"/>
              <a:gd name="connsiteX7" fmla="*/ 0 w 4528312"/>
              <a:gd name="connsiteY7" fmla="*/ 871704 h 929005"/>
              <a:gd name="connsiteX8" fmla="*/ 0 w 4528312"/>
              <a:gd name="connsiteY8" fmla="*/ 57301 h 929005"/>
              <a:gd name="connsiteX0" fmla="*/ 4528312 w 4619752"/>
              <a:gd name="connsiteY0" fmla="*/ 57301 h 929005"/>
              <a:gd name="connsiteX1" fmla="*/ 4528312 w 4619752"/>
              <a:gd name="connsiteY1" fmla="*/ 871704 h 929005"/>
              <a:gd name="connsiteX2" fmla="*/ 4471011 w 4619752"/>
              <a:gd name="connsiteY2" fmla="*/ 929005 h 929005"/>
              <a:gd name="connsiteX3" fmla="*/ 57301 w 4619752"/>
              <a:gd name="connsiteY3" fmla="*/ 929005 h 929005"/>
              <a:gd name="connsiteX4" fmla="*/ 0 w 4619752"/>
              <a:gd name="connsiteY4" fmla="*/ 871704 h 929005"/>
              <a:gd name="connsiteX5" fmla="*/ 0 w 4619752"/>
              <a:gd name="connsiteY5" fmla="*/ 57301 h 929005"/>
              <a:gd name="connsiteX6" fmla="*/ 57301 w 4619752"/>
              <a:gd name="connsiteY6" fmla="*/ 0 h 929005"/>
              <a:gd name="connsiteX7" fmla="*/ 4471011 w 4619752"/>
              <a:gd name="connsiteY7" fmla="*/ 0 h 929005"/>
              <a:gd name="connsiteX8" fmla="*/ 4619752 w 4619752"/>
              <a:gd name="connsiteY8" fmla="*/ 148741 h 929005"/>
              <a:gd name="connsiteX0" fmla="*/ 4528312 w 4619752"/>
              <a:gd name="connsiteY0" fmla="*/ 57301 h 929005"/>
              <a:gd name="connsiteX1" fmla="*/ 4528312 w 4619752"/>
              <a:gd name="connsiteY1" fmla="*/ 871704 h 929005"/>
              <a:gd name="connsiteX2" fmla="*/ 4471011 w 4619752"/>
              <a:gd name="connsiteY2" fmla="*/ 929005 h 929005"/>
              <a:gd name="connsiteX3" fmla="*/ 57301 w 4619752"/>
              <a:gd name="connsiteY3" fmla="*/ 929005 h 929005"/>
              <a:gd name="connsiteX4" fmla="*/ 0 w 4619752"/>
              <a:gd name="connsiteY4" fmla="*/ 871704 h 929005"/>
              <a:gd name="connsiteX5" fmla="*/ 0 w 4619752"/>
              <a:gd name="connsiteY5" fmla="*/ 57301 h 929005"/>
              <a:gd name="connsiteX6" fmla="*/ 57301 w 4619752"/>
              <a:gd name="connsiteY6" fmla="*/ 0 h 929005"/>
              <a:gd name="connsiteX7" fmla="*/ 4619752 w 4619752"/>
              <a:gd name="connsiteY7" fmla="*/ 148741 h 929005"/>
              <a:gd name="connsiteX0" fmla="*/ 4528312 w 4619752"/>
              <a:gd name="connsiteY0" fmla="*/ 871704 h 929005"/>
              <a:gd name="connsiteX1" fmla="*/ 4471011 w 4619752"/>
              <a:gd name="connsiteY1" fmla="*/ 929005 h 929005"/>
              <a:gd name="connsiteX2" fmla="*/ 57301 w 4619752"/>
              <a:gd name="connsiteY2" fmla="*/ 929005 h 929005"/>
              <a:gd name="connsiteX3" fmla="*/ 0 w 4619752"/>
              <a:gd name="connsiteY3" fmla="*/ 871704 h 929005"/>
              <a:gd name="connsiteX4" fmla="*/ 0 w 4619752"/>
              <a:gd name="connsiteY4" fmla="*/ 57301 h 929005"/>
              <a:gd name="connsiteX5" fmla="*/ 57301 w 4619752"/>
              <a:gd name="connsiteY5" fmla="*/ 0 h 929005"/>
              <a:gd name="connsiteX6" fmla="*/ 4619752 w 4619752"/>
              <a:gd name="connsiteY6" fmla="*/ 148741 h 929005"/>
              <a:gd name="connsiteX0" fmla="*/ 4528312 w 4528312"/>
              <a:gd name="connsiteY0" fmla="*/ 871704 h 929005"/>
              <a:gd name="connsiteX1" fmla="*/ 4471011 w 4528312"/>
              <a:gd name="connsiteY1" fmla="*/ 929005 h 929005"/>
              <a:gd name="connsiteX2" fmla="*/ 57301 w 4528312"/>
              <a:gd name="connsiteY2" fmla="*/ 929005 h 929005"/>
              <a:gd name="connsiteX3" fmla="*/ 0 w 4528312"/>
              <a:gd name="connsiteY3" fmla="*/ 871704 h 929005"/>
              <a:gd name="connsiteX4" fmla="*/ 0 w 4528312"/>
              <a:gd name="connsiteY4" fmla="*/ 57301 h 929005"/>
              <a:gd name="connsiteX5" fmla="*/ 57301 w 4528312"/>
              <a:gd name="connsiteY5" fmla="*/ 0 h 929005"/>
              <a:gd name="connsiteX0" fmla="*/ 4471011 w 4471011"/>
              <a:gd name="connsiteY0" fmla="*/ 929005 h 929005"/>
              <a:gd name="connsiteX1" fmla="*/ 57301 w 4471011"/>
              <a:gd name="connsiteY1" fmla="*/ 929005 h 929005"/>
              <a:gd name="connsiteX2" fmla="*/ 0 w 4471011"/>
              <a:gd name="connsiteY2" fmla="*/ 871704 h 929005"/>
              <a:gd name="connsiteX3" fmla="*/ 0 w 4471011"/>
              <a:gd name="connsiteY3" fmla="*/ 57301 h 929005"/>
              <a:gd name="connsiteX4" fmla="*/ 57301 w 4471011"/>
              <a:gd name="connsiteY4" fmla="*/ 0 h 929005"/>
              <a:gd name="connsiteX0" fmla="*/ 4471011 w 4471011"/>
              <a:gd name="connsiteY0" fmla="*/ 871704 h 871704"/>
              <a:gd name="connsiteX1" fmla="*/ 57301 w 4471011"/>
              <a:gd name="connsiteY1" fmla="*/ 871704 h 871704"/>
              <a:gd name="connsiteX2" fmla="*/ 0 w 4471011"/>
              <a:gd name="connsiteY2" fmla="*/ 814403 h 871704"/>
              <a:gd name="connsiteX3" fmla="*/ 0 w 4471011"/>
              <a:gd name="connsiteY3" fmla="*/ 0 h 871704"/>
              <a:gd name="connsiteX0" fmla="*/ 4483702 w 4483702"/>
              <a:gd name="connsiteY0" fmla="*/ 420600 h 420600"/>
              <a:gd name="connsiteX1" fmla="*/ 69992 w 4483702"/>
              <a:gd name="connsiteY1" fmla="*/ 420600 h 420600"/>
              <a:gd name="connsiteX2" fmla="*/ 12691 w 4483702"/>
              <a:gd name="connsiteY2" fmla="*/ 363299 h 420600"/>
              <a:gd name="connsiteX3" fmla="*/ 0 w 4483702"/>
              <a:gd name="connsiteY3" fmla="*/ 0 h 420600"/>
              <a:gd name="connsiteX0" fmla="*/ 4471011 w 4471011"/>
              <a:gd name="connsiteY0" fmla="*/ 427688 h 427688"/>
              <a:gd name="connsiteX1" fmla="*/ 57301 w 4471011"/>
              <a:gd name="connsiteY1" fmla="*/ 427688 h 427688"/>
              <a:gd name="connsiteX2" fmla="*/ 0 w 4471011"/>
              <a:gd name="connsiteY2" fmla="*/ 370387 h 427688"/>
              <a:gd name="connsiteX3" fmla="*/ 2066 w 4471011"/>
              <a:gd name="connsiteY3" fmla="*/ 0 h 427688"/>
              <a:gd name="connsiteX0" fmla="*/ 3760595 w 3760595"/>
              <a:gd name="connsiteY0" fmla="*/ 427688 h 427688"/>
              <a:gd name="connsiteX1" fmla="*/ 57301 w 3760595"/>
              <a:gd name="connsiteY1" fmla="*/ 427688 h 427688"/>
              <a:gd name="connsiteX2" fmla="*/ 0 w 3760595"/>
              <a:gd name="connsiteY2" fmla="*/ 370387 h 427688"/>
              <a:gd name="connsiteX3" fmla="*/ 2066 w 3760595"/>
              <a:gd name="connsiteY3" fmla="*/ 0 h 427688"/>
              <a:gd name="connsiteX0" fmla="*/ 3760595 w 3760595"/>
              <a:gd name="connsiteY0" fmla="*/ 295166 h 295166"/>
              <a:gd name="connsiteX1" fmla="*/ 57301 w 3760595"/>
              <a:gd name="connsiteY1" fmla="*/ 295166 h 295166"/>
              <a:gd name="connsiteX2" fmla="*/ 0 w 3760595"/>
              <a:gd name="connsiteY2" fmla="*/ 237865 h 295166"/>
              <a:gd name="connsiteX3" fmla="*/ 2066 w 3760595"/>
              <a:gd name="connsiteY3" fmla="*/ 0 h 295166"/>
              <a:gd name="connsiteX0" fmla="*/ 3760595 w 3760595"/>
              <a:gd name="connsiteY0" fmla="*/ 323741 h 323741"/>
              <a:gd name="connsiteX1" fmla="*/ 57301 w 3760595"/>
              <a:gd name="connsiteY1" fmla="*/ 323741 h 323741"/>
              <a:gd name="connsiteX2" fmla="*/ 0 w 3760595"/>
              <a:gd name="connsiteY2" fmla="*/ 266440 h 323741"/>
              <a:gd name="connsiteX3" fmla="*/ 2066 w 3760595"/>
              <a:gd name="connsiteY3" fmla="*/ 0 h 32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95" h="323741">
                <a:moveTo>
                  <a:pt x="3760595" y="323741"/>
                </a:moveTo>
                <a:lnTo>
                  <a:pt x="57301" y="323741"/>
                </a:lnTo>
                <a:cubicBezTo>
                  <a:pt x="25655" y="323741"/>
                  <a:pt x="0" y="298086"/>
                  <a:pt x="0" y="266440"/>
                </a:cubicBezTo>
                <a:cubicBezTo>
                  <a:pt x="689" y="142978"/>
                  <a:pt x="1377" y="123462"/>
                  <a:pt x="2066" y="0"/>
                </a:cubicBezTo>
              </a:path>
            </a:pathLst>
          </a:custGeom>
          <a:noFill/>
          <a:ln w="635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F97F75C-1759-0036-2CA3-F9DE17D9A9DF}"/>
              </a:ext>
            </a:extLst>
          </p:cNvPr>
          <p:cNvSpPr/>
          <p:nvPr/>
        </p:nvSpPr>
        <p:spPr>
          <a:xfrm>
            <a:off x="-104852" y="3685181"/>
            <a:ext cx="8519010" cy="4448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tIns="45720" rIns="91440" bIns="45720" rtlCol="0" anchor="ctr"/>
          <a:lstStyle/>
          <a:p>
            <a:pPr>
              <a:spcAft>
                <a:spcPct val="0"/>
              </a:spcAft>
              <a:defRPr/>
            </a:pP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Projets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pilotes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 Infrabel et TUC RAIL… </a:t>
            </a: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avant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alibri"/>
                <a:cs typeface="Calibri"/>
              </a:rPr>
              <a:t>généralisation</a:t>
            </a:r>
            <a:r>
              <a:rPr lang="en-GB" sz="2000" b="1" dirty="0">
                <a:solidFill>
                  <a:schemeClr val="accent2"/>
                </a:solidFill>
                <a:latin typeface="Calibri"/>
                <a:cs typeface="Calibri"/>
              </a:rPr>
              <a:t>!</a:t>
            </a: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81E4660F-84D7-A5AC-D6B3-C48EDFF4AA1A}"/>
              </a:ext>
            </a:extLst>
          </p:cNvPr>
          <p:cNvSpPr/>
          <p:nvPr/>
        </p:nvSpPr>
        <p:spPr>
          <a:xfrm>
            <a:off x="481841" y="3816232"/>
            <a:ext cx="3440477" cy="281638"/>
          </a:xfrm>
          <a:custGeom>
            <a:avLst/>
            <a:gdLst>
              <a:gd name="connsiteX0" fmla="*/ 0 w 4528312"/>
              <a:gd name="connsiteY0" fmla="*/ 57301 h 929005"/>
              <a:gd name="connsiteX1" fmla="*/ 57301 w 4528312"/>
              <a:gd name="connsiteY1" fmla="*/ 0 h 929005"/>
              <a:gd name="connsiteX2" fmla="*/ 4471011 w 4528312"/>
              <a:gd name="connsiteY2" fmla="*/ 0 h 929005"/>
              <a:gd name="connsiteX3" fmla="*/ 4528312 w 4528312"/>
              <a:gd name="connsiteY3" fmla="*/ 57301 h 929005"/>
              <a:gd name="connsiteX4" fmla="*/ 4528312 w 4528312"/>
              <a:gd name="connsiteY4" fmla="*/ 871704 h 929005"/>
              <a:gd name="connsiteX5" fmla="*/ 4471011 w 4528312"/>
              <a:gd name="connsiteY5" fmla="*/ 929005 h 929005"/>
              <a:gd name="connsiteX6" fmla="*/ 57301 w 4528312"/>
              <a:gd name="connsiteY6" fmla="*/ 929005 h 929005"/>
              <a:gd name="connsiteX7" fmla="*/ 0 w 4528312"/>
              <a:gd name="connsiteY7" fmla="*/ 871704 h 929005"/>
              <a:gd name="connsiteX8" fmla="*/ 0 w 4528312"/>
              <a:gd name="connsiteY8" fmla="*/ 57301 h 929005"/>
              <a:gd name="connsiteX0" fmla="*/ 4528312 w 4619752"/>
              <a:gd name="connsiteY0" fmla="*/ 57301 h 929005"/>
              <a:gd name="connsiteX1" fmla="*/ 4528312 w 4619752"/>
              <a:gd name="connsiteY1" fmla="*/ 871704 h 929005"/>
              <a:gd name="connsiteX2" fmla="*/ 4471011 w 4619752"/>
              <a:gd name="connsiteY2" fmla="*/ 929005 h 929005"/>
              <a:gd name="connsiteX3" fmla="*/ 57301 w 4619752"/>
              <a:gd name="connsiteY3" fmla="*/ 929005 h 929005"/>
              <a:gd name="connsiteX4" fmla="*/ 0 w 4619752"/>
              <a:gd name="connsiteY4" fmla="*/ 871704 h 929005"/>
              <a:gd name="connsiteX5" fmla="*/ 0 w 4619752"/>
              <a:gd name="connsiteY5" fmla="*/ 57301 h 929005"/>
              <a:gd name="connsiteX6" fmla="*/ 57301 w 4619752"/>
              <a:gd name="connsiteY6" fmla="*/ 0 h 929005"/>
              <a:gd name="connsiteX7" fmla="*/ 4471011 w 4619752"/>
              <a:gd name="connsiteY7" fmla="*/ 0 h 929005"/>
              <a:gd name="connsiteX8" fmla="*/ 4619752 w 4619752"/>
              <a:gd name="connsiteY8" fmla="*/ 148741 h 929005"/>
              <a:gd name="connsiteX0" fmla="*/ 4528312 w 4619752"/>
              <a:gd name="connsiteY0" fmla="*/ 57301 h 929005"/>
              <a:gd name="connsiteX1" fmla="*/ 4528312 w 4619752"/>
              <a:gd name="connsiteY1" fmla="*/ 871704 h 929005"/>
              <a:gd name="connsiteX2" fmla="*/ 4471011 w 4619752"/>
              <a:gd name="connsiteY2" fmla="*/ 929005 h 929005"/>
              <a:gd name="connsiteX3" fmla="*/ 57301 w 4619752"/>
              <a:gd name="connsiteY3" fmla="*/ 929005 h 929005"/>
              <a:gd name="connsiteX4" fmla="*/ 0 w 4619752"/>
              <a:gd name="connsiteY4" fmla="*/ 871704 h 929005"/>
              <a:gd name="connsiteX5" fmla="*/ 0 w 4619752"/>
              <a:gd name="connsiteY5" fmla="*/ 57301 h 929005"/>
              <a:gd name="connsiteX6" fmla="*/ 57301 w 4619752"/>
              <a:gd name="connsiteY6" fmla="*/ 0 h 929005"/>
              <a:gd name="connsiteX7" fmla="*/ 4619752 w 4619752"/>
              <a:gd name="connsiteY7" fmla="*/ 148741 h 929005"/>
              <a:gd name="connsiteX0" fmla="*/ 4528312 w 4619752"/>
              <a:gd name="connsiteY0" fmla="*/ 871704 h 929005"/>
              <a:gd name="connsiteX1" fmla="*/ 4471011 w 4619752"/>
              <a:gd name="connsiteY1" fmla="*/ 929005 h 929005"/>
              <a:gd name="connsiteX2" fmla="*/ 57301 w 4619752"/>
              <a:gd name="connsiteY2" fmla="*/ 929005 h 929005"/>
              <a:gd name="connsiteX3" fmla="*/ 0 w 4619752"/>
              <a:gd name="connsiteY3" fmla="*/ 871704 h 929005"/>
              <a:gd name="connsiteX4" fmla="*/ 0 w 4619752"/>
              <a:gd name="connsiteY4" fmla="*/ 57301 h 929005"/>
              <a:gd name="connsiteX5" fmla="*/ 57301 w 4619752"/>
              <a:gd name="connsiteY5" fmla="*/ 0 h 929005"/>
              <a:gd name="connsiteX6" fmla="*/ 4619752 w 4619752"/>
              <a:gd name="connsiteY6" fmla="*/ 148741 h 929005"/>
              <a:gd name="connsiteX0" fmla="*/ 4528312 w 4528312"/>
              <a:gd name="connsiteY0" fmla="*/ 871704 h 929005"/>
              <a:gd name="connsiteX1" fmla="*/ 4471011 w 4528312"/>
              <a:gd name="connsiteY1" fmla="*/ 929005 h 929005"/>
              <a:gd name="connsiteX2" fmla="*/ 57301 w 4528312"/>
              <a:gd name="connsiteY2" fmla="*/ 929005 h 929005"/>
              <a:gd name="connsiteX3" fmla="*/ 0 w 4528312"/>
              <a:gd name="connsiteY3" fmla="*/ 871704 h 929005"/>
              <a:gd name="connsiteX4" fmla="*/ 0 w 4528312"/>
              <a:gd name="connsiteY4" fmla="*/ 57301 h 929005"/>
              <a:gd name="connsiteX5" fmla="*/ 57301 w 4528312"/>
              <a:gd name="connsiteY5" fmla="*/ 0 h 929005"/>
              <a:gd name="connsiteX0" fmla="*/ 4471011 w 4471011"/>
              <a:gd name="connsiteY0" fmla="*/ 929005 h 929005"/>
              <a:gd name="connsiteX1" fmla="*/ 57301 w 4471011"/>
              <a:gd name="connsiteY1" fmla="*/ 929005 h 929005"/>
              <a:gd name="connsiteX2" fmla="*/ 0 w 4471011"/>
              <a:gd name="connsiteY2" fmla="*/ 871704 h 929005"/>
              <a:gd name="connsiteX3" fmla="*/ 0 w 4471011"/>
              <a:gd name="connsiteY3" fmla="*/ 57301 h 929005"/>
              <a:gd name="connsiteX4" fmla="*/ 57301 w 4471011"/>
              <a:gd name="connsiteY4" fmla="*/ 0 h 929005"/>
              <a:gd name="connsiteX0" fmla="*/ 4471011 w 4471011"/>
              <a:gd name="connsiteY0" fmla="*/ 871704 h 871704"/>
              <a:gd name="connsiteX1" fmla="*/ 57301 w 4471011"/>
              <a:gd name="connsiteY1" fmla="*/ 871704 h 871704"/>
              <a:gd name="connsiteX2" fmla="*/ 0 w 4471011"/>
              <a:gd name="connsiteY2" fmla="*/ 814403 h 871704"/>
              <a:gd name="connsiteX3" fmla="*/ 0 w 4471011"/>
              <a:gd name="connsiteY3" fmla="*/ 0 h 871704"/>
              <a:gd name="connsiteX0" fmla="*/ 4483702 w 4483702"/>
              <a:gd name="connsiteY0" fmla="*/ 420600 h 420600"/>
              <a:gd name="connsiteX1" fmla="*/ 69992 w 4483702"/>
              <a:gd name="connsiteY1" fmla="*/ 420600 h 420600"/>
              <a:gd name="connsiteX2" fmla="*/ 12691 w 4483702"/>
              <a:gd name="connsiteY2" fmla="*/ 363299 h 420600"/>
              <a:gd name="connsiteX3" fmla="*/ 0 w 4483702"/>
              <a:gd name="connsiteY3" fmla="*/ 0 h 420600"/>
              <a:gd name="connsiteX0" fmla="*/ 4471011 w 4471011"/>
              <a:gd name="connsiteY0" fmla="*/ 427688 h 427688"/>
              <a:gd name="connsiteX1" fmla="*/ 57301 w 4471011"/>
              <a:gd name="connsiteY1" fmla="*/ 427688 h 427688"/>
              <a:gd name="connsiteX2" fmla="*/ 0 w 4471011"/>
              <a:gd name="connsiteY2" fmla="*/ 370387 h 427688"/>
              <a:gd name="connsiteX3" fmla="*/ 2066 w 4471011"/>
              <a:gd name="connsiteY3" fmla="*/ 0 h 427688"/>
              <a:gd name="connsiteX0" fmla="*/ 3581267 w 3581267"/>
              <a:gd name="connsiteY0" fmla="*/ 427688 h 427688"/>
              <a:gd name="connsiteX1" fmla="*/ 57301 w 3581267"/>
              <a:gd name="connsiteY1" fmla="*/ 427688 h 427688"/>
              <a:gd name="connsiteX2" fmla="*/ 0 w 3581267"/>
              <a:gd name="connsiteY2" fmla="*/ 370387 h 427688"/>
              <a:gd name="connsiteX3" fmla="*/ 2066 w 3581267"/>
              <a:gd name="connsiteY3" fmla="*/ 0 h 427688"/>
              <a:gd name="connsiteX0" fmla="*/ 3581267 w 3581267"/>
              <a:gd name="connsiteY0" fmla="*/ 281638 h 281638"/>
              <a:gd name="connsiteX1" fmla="*/ 57301 w 3581267"/>
              <a:gd name="connsiteY1" fmla="*/ 281638 h 281638"/>
              <a:gd name="connsiteX2" fmla="*/ 0 w 3581267"/>
              <a:gd name="connsiteY2" fmla="*/ 224337 h 281638"/>
              <a:gd name="connsiteX3" fmla="*/ 2066 w 3581267"/>
              <a:gd name="connsiteY3" fmla="*/ 0 h 28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267" h="281638">
                <a:moveTo>
                  <a:pt x="3581267" y="281638"/>
                </a:moveTo>
                <a:lnTo>
                  <a:pt x="57301" y="281638"/>
                </a:lnTo>
                <a:cubicBezTo>
                  <a:pt x="25655" y="281638"/>
                  <a:pt x="0" y="255983"/>
                  <a:pt x="0" y="224337"/>
                </a:cubicBezTo>
                <a:cubicBezTo>
                  <a:pt x="689" y="100875"/>
                  <a:pt x="1377" y="123462"/>
                  <a:pt x="2066" y="0"/>
                </a:cubicBezTo>
              </a:path>
            </a:pathLst>
          </a:custGeom>
          <a:noFill/>
          <a:ln w="635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5686254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853957-97FB-EB46-8AD3-1E0D00336A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8FCDF7-336E-44D7-A60D-E441C363C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4903" y="2988836"/>
            <a:ext cx="5459396" cy="4244400"/>
          </a:xfrm>
        </p:spPr>
        <p:txBody>
          <a:bodyPr/>
          <a:lstStyle/>
          <a:p>
            <a:r>
              <a:rPr lang="en-GB" sz="3600" dirty="0"/>
              <a:t>Let’s talk!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56280BF-EB41-A141-A8E9-D288C7FC7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561"/>
          <a:stretch/>
        </p:blipFill>
        <p:spPr>
          <a:xfrm>
            <a:off x="-291317" y="3706579"/>
            <a:ext cx="6018877" cy="1776380"/>
          </a:xfrm>
          <a:prstGeom prst="rect">
            <a:avLst/>
          </a:prstGeom>
        </p:spPr>
      </p:pic>
      <p:pic>
        <p:nvPicPr>
          <p:cNvPr id="17" name="Afbeelding 6">
            <a:extLst>
              <a:ext uri="{FF2B5EF4-FFF2-40B4-BE49-F238E27FC236}">
                <a16:creationId xmlns:a16="http://schemas.microsoft.com/office/drawing/2014/main" id="{BF32D306-1F74-8748-A180-87D5B4D76A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3317" y="6442735"/>
            <a:ext cx="345992" cy="345992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EFC4530A-E599-0841-8B26-311DFA7FCA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9661" cy="439661"/>
          </a:xfrm>
          <a:prstGeom prst="rect">
            <a:avLst/>
          </a:prstGeom>
        </p:spPr>
      </p:pic>
      <p:pic>
        <p:nvPicPr>
          <p:cNvPr id="8" name="Image 14">
            <a:extLst>
              <a:ext uri="{FF2B5EF4-FFF2-40B4-BE49-F238E27FC236}">
                <a16:creationId xmlns:a16="http://schemas.microsoft.com/office/drawing/2014/main" id="{2E234592-EA47-4C40-B723-858FCC588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084"/>
          <a:stretch/>
        </p:blipFill>
        <p:spPr>
          <a:xfrm>
            <a:off x="10366735" y="3706579"/>
            <a:ext cx="4579155" cy="1776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58E4A-160B-1F41-92FF-131A50041159}"/>
              </a:ext>
            </a:extLst>
          </p:cNvPr>
          <p:cNvSpPr txBox="1"/>
          <p:nvPr/>
        </p:nvSpPr>
        <p:spPr>
          <a:xfrm>
            <a:off x="1479725" y="836613"/>
            <a:ext cx="7925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Notre objectif </a:t>
            </a:r>
            <a:br>
              <a:rPr lang="fr-FR" sz="3600" b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Aller plus loin, ensemble, </a:t>
            </a:r>
            <a:br>
              <a:rPr lang="fr-F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pour </a:t>
            </a:r>
            <a:r>
              <a:rPr lang="fr-FR" sz="36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secteur ferroviaire plus durable.</a:t>
            </a:r>
            <a:endParaRPr lang="en-GB" sz="3600" b="1">
              <a:solidFill>
                <a:schemeClr val="bg1"/>
              </a:solidFill>
            </a:endParaRPr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7FBE2323-17D6-EB46-A0DA-0D0E7A2EBF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2339" y="6395900"/>
            <a:ext cx="439661" cy="4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7666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008A6C-D92F-47DA-52E0-9700DE530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411BB-CEAC-F71F-B7A5-B6913430F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8A309-73FF-CCAE-4CC2-22D056D6E8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Première question à poser: qui </a:t>
            </a:r>
            <a:r>
              <a:rPr lang="en-GB" sz="2000" dirty="0" err="1"/>
              <a:t>connaît</a:t>
            </a:r>
            <a:r>
              <a:rPr lang="en-GB" sz="2000" dirty="0"/>
              <a:t> bien le </a:t>
            </a:r>
            <a:r>
              <a:rPr lang="en-GB" sz="2000" dirty="0" err="1"/>
              <a:t>principe</a:t>
            </a:r>
            <a:r>
              <a:rPr lang="en-GB" sz="2000" dirty="0"/>
              <a:t> de </a:t>
            </a:r>
            <a:r>
              <a:rPr lang="en-GB" sz="2000" dirty="0" err="1"/>
              <a:t>l’échelle</a:t>
            </a:r>
            <a:r>
              <a:rPr lang="en-GB" sz="2000" dirty="0"/>
              <a:t> de performance?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Quelle </a:t>
            </a:r>
            <a:r>
              <a:rPr lang="en-GB" sz="2000" dirty="0" err="1"/>
              <a:t>entreprise</a:t>
            </a:r>
            <a:r>
              <a:rPr lang="en-GB" sz="2000" dirty="0"/>
              <a:t> </a:t>
            </a:r>
            <a:r>
              <a:rPr lang="en-GB" sz="2000" dirty="0" err="1"/>
              <a:t>compte</a:t>
            </a:r>
            <a:r>
              <a:rPr lang="en-GB" sz="2000" dirty="0"/>
              <a:t> se certifier très </a:t>
            </a:r>
            <a:r>
              <a:rPr lang="en-GB" sz="2000" dirty="0" err="1"/>
              <a:t>prochainement</a:t>
            </a:r>
            <a:r>
              <a:rPr lang="en-GB" sz="2000" dirty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Quel</a:t>
            </a:r>
            <a:r>
              <a:rPr lang="en-GB" sz="2000" dirty="0"/>
              <a:t> service chez </a:t>
            </a:r>
            <a:r>
              <a:rPr lang="en-GB" sz="2000" dirty="0" err="1"/>
              <a:t>vous</a:t>
            </a:r>
            <a:r>
              <a:rPr lang="en-GB" sz="2000" dirty="0"/>
              <a:t> </a:t>
            </a:r>
            <a:r>
              <a:rPr lang="en-GB" sz="2000" dirty="0" err="1"/>
              <a:t>va</a:t>
            </a:r>
            <a:r>
              <a:rPr lang="en-GB" sz="2000" dirty="0"/>
              <a:t> se charger de la certification? Comment </a:t>
            </a:r>
            <a:r>
              <a:rPr lang="en-GB" sz="2000" dirty="0" err="1"/>
              <a:t>allez-vous</a:t>
            </a:r>
            <a:r>
              <a:rPr lang="en-GB" sz="2000" dirty="0"/>
              <a:t> </a:t>
            </a:r>
            <a:r>
              <a:rPr lang="en-GB" sz="2000" dirty="0" err="1"/>
              <a:t>vous</a:t>
            </a:r>
            <a:r>
              <a:rPr lang="en-GB" sz="2000" dirty="0"/>
              <a:t> y prendre?</a:t>
            </a:r>
          </a:p>
          <a:p>
            <a:pPr marL="608013" lvl="1" indent="-342900"/>
            <a:r>
              <a:rPr lang="en-GB" sz="2000" dirty="0" err="1">
                <a:sym typeface="Wingdings" panose="05000000000000000000" pitchFamily="2" charset="2"/>
              </a:rPr>
              <a:t>Différence</a:t>
            </a:r>
            <a:r>
              <a:rPr lang="en-GB" sz="2000" dirty="0">
                <a:sym typeface="Wingdings" panose="05000000000000000000" pitchFamily="2" charset="2"/>
              </a:rPr>
              <a:t> entre PME et </a:t>
            </a:r>
            <a:r>
              <a:rPr lang="en-GB" sz="2000" dirty="0" err="1">
                <a:sym typeface="Wingdings" panose="05000000000000000000" pitchFamily="2" charset="2"/>
              </a:rPr>
              <a:t>grandes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err="1">
                <a:sym typeface="Wingdings" panose="05000000000000000000" pitchFamily="2" charset="2"/>
              </a:rPr>
              <a:t>entreprises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Échelle</a:t>
            </a:r>
            <a:r>
              <a:rPr lang="en-GB" sz="2000" dirty="0"/>
              <a:t> </a:t>
            </a:r>
            <a:r>
              <a:rPr lang="en-GB" sz="2000" dirty="0" err="1"/>
              <a:t>comme</a:t>
            </a:r>
            <a:r>
              <a:rPr lang="en-GB" sz="2000" dirty="0"/>
              <a:t> </a:t>
            </a:r>
            <a:r>
              <a:rPr lang="en-GB" sz="2000" dirty="0" err="1"/>
              <a:t>catalysateur</a:t>
            </a:r>
            <a:r>
              <a:rPr lang="en-GB" sz="2000" dirty="0"/>
              <a:t> </a:t>
            </a:r>
            <a:r>
              <a:rPr lang="en-GB" sz="2000" dirty="0" err="1"/>
              <a:t>d’actions</a:t>
            </a:r>
            <a:r>
              <a:rPr lang="en-GB" sz="2000" dirty="0"/>
              <a:t> </a:t>
            </a:r>
            <a:r>
              <a:rPr lang="en-GB" sz="2000" dirty="0" err="1"/>
              <a:t>concrètes</a:t>
            </a:r>
            <a:r>
              <a:rPr lang="en-GB" sz="2000" dirty="0"/>
              <a:t> et </a:t>
            </a:r>
            <a:r>
              <a:rPr lang="en-GB" sz="2000" dirty="0" err="1"/>
              <a:t>mesurables</a:t>
            </a:r>
            <a:endParaRPr lang="en-GB" sz="2000" dirty="0"/>
          </a:p>
          <a:p>
            <a:pPr marL="608013" lvl="1" indent="-342900"/>
            <a:r>
              <a:rPr lang="en-GB" sz="2000" dirty="0" err="1"/>
              <a:t>Niveau</a:t>
            </a:r>
            <a:r>
              <a:rPr lang="en-GB" sz="2000" dirty="0"/>
              <a:t> 3 pas </a:t>
            </a:r>
            <a:r>
              <a:rPr lang="en-GB" sz="2000" dirty="0" err="1"/>
              <a:t>assez</a:t>
            </a:r>
            <a:r>
              <a:rPr lang="en-GB" sz="2000" dirty="0"/>
              <a:t> </a:t>
            </a:r>
            <a:r>
              <a:rPr lang="en-GB" sz="2000" dirty="0" err="1"/>
              <a:t>ambitieux</a:t>
            </a:r>
            <a:r>
              <a:rPr lang="en-GB" sz="20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Que </a:t>
            </a:r>
            <a:r>
              <a:rPr lang="en-GB" sz="2000" dirty="0" err="1"/>
              <a:t>prenez-vous</a:t>
            </a:r>
            <a:r>
              <a:rPr lang="en-GB" sz="2000" dirty="0"/>
              <a:t> </a:t>
            </a:r>
            <a:r>
              <a:rPr lang="en-GB" sz="2000" dirty="0" err="1"/>
              <a:t>comme</a:t>
            </a:r>
            <a:r>
              <a:rPr lang="en-GB" sz="2000" dirty="0"/>
              <a:t> </a:t>
            </a:r>
            <a:r>
              <a:rPr lang="en-GB" sz="2000" dirty="0" err="1"/>
              <a:t>mesures</a:t>
            </a:r>
            <a:r>
              <a:rPr lang="en-GB" sz="2000" dirty="0"/>
              <a:t> déjà </a:t>
            </a:r>
            <a:r>
              <a:rPr lang="en-GB" sz="2000" dirty="0" err="1"/>
              <a:t>maintenant</a:t>
            </a:r>
            <a:r>
              <a:rPr lang="en-GB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Autres</a:t>
            </a:r>
            <a:r>
              <a:rPr lang="en-GB" sz="2000" dirty="0"/>
              <a:t> </a:t>
            </a:r>
            <a:r>
              <a:rPr lang="en-GB" sz="2000" dirty="0" err="1"/>
              <a:t>réflexions</a:t>
            </a:r>
            <a:r>
              <a:rPr lang="en-GB" sz="2000" dirty="0"/>
              <a:t>?</a:t>
            </a:r>
          </a:p>
          <a:p>
            <a:pPr marL="608013" lvl="1" indent="-3429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3D056D-BBA5-457E-0F53-46F0D70DF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err="1"/>
              <a:t>Thèmes</a:t>
            </a:r>
            <a:r>
              <a:rPr lang="en-GB" dirty="0"/>
              <a:t> à </a:t>
            </a:r>
            <a:r>
              <a:rPr lang="en-GB" dirty="0" err="1"/>
              <a:t>discuter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63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008A6C-D92F-47DA-52E0-9700DE530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411BB-CEAC-F71F-B7A5-B6913430F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3D056D-BBA5-457E-0F53-46F0D70DF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48087" y="471238"/>
            <a:ext cx="4962704" cy="478554"/>
          </a:xfrm>
        </p:spPr>
        <p:txBody>
          <a:bodyPr/>
          <a:lstStyle/>
          <a:p>
            <a:r>
              <a:rPr lang="en-GB" dirty="0"/>
              <a:t>Plan CSR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A7D6A8-EEC2-47CC-29B0-A84771F80C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5440" y="1148080"/>
            <a:ext cx="4829990" cy="51501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Liens avec </a:t>
            </a:r>
            <a:r>
              <a:rPr lang="en-GB" dirty="0" err="1"/>
              <a:t>l’échelle</a:t>
            </a:r>
            <a:r>
              <a:rPr lang="en-GB" dirty="0"/>
              <a:t> de performance:</a:t>
            </a:r>
          </a:p>
          <a:p>
            <a:pPr marL="608013" lvl="1" indent="-342900"/>
            <a:r>
              <a:rPr lang="en-GB" dirty="0"/>
              <a:t>Système de management </a:t>
            </a:r>
            <a:r>
              <a:rPr lang="en-GB" dirty="0" err="1"/>
              <a:t>environnemental</a:t>
            </a:r>
            <a:r>
              <a:rPr lang="en-GB" dirty="0"/>
              <a:t> (</a:t>
            </a:r>
            <a:r>
              <a:rPr lang="en-GB" dirty="0" err="1"/>
              <a:t>l’échelle</a:t>
            </a:r>
            <a:r>
              <a:rPr lang="en-GB" dirty="0"/>
              <a:t>)</a:t>
            </a:r>
          </a:p>
          <a:p>
            <a:pPr marL="608013" lvl="1" indent="-342900"/>
            <a:r>
              <a:rPr lang="en-GB" dirty="0" err="1"/>
              <a:t>Bilan</a:t>
            </a:r>
            <a:r>
              <a:rPr lang="en-GB" dirty="0"/>
              <a:t> </a:t>
            </a:r>
            <a:r>
              <a:rPr lang="en-GB" dirty="0" err="1"/>
              <a:t>énergétique</a:t>
            </a:r>
            <a:r>
              <a:rPr lang="en-GB" dirty="0"/>
              <a:t> (</a:t>
            </a:r>
            <a:r>
              <a:rPr lang="en-GB" dirty="0" err="1"/>
              <a:t>cfr</a:t>
            </a:r>
            <a:r>
              <a:rPr lang="en-GB" dirty="0"/>
              <a:t> axe </a:t>
            </a:r>
            <a:r>
              <a:rPr lang="en-GB" dirty="0" err="1"/>
              <a:t>recensement</a:t>
            </a:r>
            <a:r>
              <a:rPr lang="en-GB" dirty="0"/>
              <a:t>)</a:t>
            </a:r>
          </a:p>
          <a:p>
            <a:pPr marL="608013" lvl="1" indent="-342900"/>
            <a:r>
              <a:rPr lang="en-GB" dirty="0"/>
              <a:t>Actions de </a:t>
            </a:r>
            <a:r>
              <a:rPr lang="en-GB" dirty="0" err="1"/>
              <a:t>réduction</a:t>
            </a:r>
            <a:r>
              <a:rPr lang="en-GB" dirty="0"/>
              <a:t> (</a:t>
            </a:r>
            <a:r>
              <a:rPr lang="en-GB" dirty="0" err="1"/>
              <a:t>cfr</a:t>
            </a:r>
            <a:r>
              <a:rPr lang="en-GB" dirty="0"/>
              <a:t> axe </a:t>
            </a:r>
            <a:r>
              <a:rPr lang="en-GB" dirty="0" err="1"/>
              <a:t>réduction</a:t>
            </a:r>
            <a:r>
              <a:rPr lang="en-GB" dirty="0"/>
              <a:t>)</a:t>
            </a:r>
          </a:p>
          <a:p>
            <a:pPr marL="608013" lvl="1" indent="-342900"/>
            <a:r>
              <a:rPr lang="en-GB" dirty="0"/>
              <a:t>Axes </a:t>
            </a:r>
            <a:r>
              <a:rPr lang="en-GB" dirty="0" err="1"/>
              <a:t>transparence</a:t>
            </a:r>
            <a:r>
              <a:rPr lang="en-GB" dirty="0"/>
              <a:t> et participation?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+ Dimension </a:t>
            </a:r>
            <a:r>
              <a:rPr lang="en-GB" dirty="0" err="1"/>
              <a:t>sociale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Pas (encore) </a:t>
            </a:r>
            <a:r>
              <a:rPr lang="en-GB" dirty="0" err="1">
                <a:solidFill>
                  <a:srgbClr val="0070C0"/>
                </a:solidFill>
              </a:rPr>
              <a:t>d’obligation</a:t>
            </a:r>
            <a:r>
              <a:rPr lang="en-GB" dirty="0">
                <a:solidFill>
                  <a:srgbClr val="0070C0"/>
                </a:solidFill>
              </a:rPr>
              <a:t> de </a:t>
            </a:r>
            <a:r>
              <a:rPr lang="en-GB" dirty="0" err="1">
                <a:solidFill>
                  <a:srgbClr val="0070C0"/>
                </a:solidFill>
              </a:rPr>
              <a:t>résultat</a:t>
            </a:r>
            <a:r>
              <a:rPr lang="en-GB" dirty="0">
                <a:solidFill>
                  <a:srgbClr val="0070C0"/>
                </a:solidFill>
              </a:rPr>
              <a:t>…</a:t>
            </a:r>
          </a:p>
          <a:p>
            <a:pPr marL="608013" lvl="1" indent="-342900"/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F543BD-77A8-9325-3880-A271143EC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66789"/>
              </p:ext>
            </p:extLst>
          </p:nvPr>
        </p:nvGraphicFramePr>
        <p:xfrm>
          <a:off x="638246" y="471238"/>
          <a:ext cx="5803193" cy="5985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601">
                  <a:extLst>
                    <a:ext uri="{9D8B030D-6E8A-4147-A177-3AD203B41FA5}">
                      <a16:colId xmlns:a16="http://schemas.microsoft.com/office/drawing/2014/main" val="1618116168"/>
                    </a:ext>
                  </a:extLst>
                </a:gridCol>
                <a:gridCol w="765988">
                  <a:extLst>
                    <a:ext uri="{9D8B030D-6E8A-4147-A177-3AD203B41FA5}">
                      <a16:colId xmlns:a16="http://schemas.microsoft.com/office/drawing/2014/main" val="1925588933"/>
                    </a:ext>
                  </a:extLst>
                </a:gridCol>
                <a:gridCol w="1523652">
                  <a:extLst>
                    <a:ext uri="{9D8B030D-6E8A-4147-A177-3AD203B41FA5}">
                      <a16:colId xmlns:a16="http://schemas.microsoft.com/office/drawing/2014/main" val="1707141093"/>
                    </a:ext>
                  </a:extLst>
                </a:gridCol>
                <a:gridCol w="765988">
                  <a:extLst>
                    <a:ext uri="{9D8B030D-6E8A-4147-A177-3AD203B41FA5}">
                      <a16:colId xmlns:a16="http://schemas.microsoft.com/office/drawing/2014/main" val="994850719"/>
                    </a:ext>
                  </a:extLst>
                </a:gridCol>
                <a:gridCol w="765988">
                  <a:extLst>
                    <a:ext uri="{9D8B030D-6E8A-4147-A177-3AD203B41FA5}">
                      <a16:colId xmlns:a16="http://schemas.microsoft.com/office/drawing/2014/main" val="3740473500"/>
                    </a:ext>
                  </a:extLst>
                </a:gridCol>
                <a:gridCol w="765988">
                  <a:extLst>
                    <a:ext uri="{9D8B030D-6E8A-4147-A177-3AD203B41FA5}">
                      <a16:colId xmlns:a16="http://schemas.microsoft.com/office/drawing/2014/main" val="2439111270"/>
                    </a:ext>
                  </a:extLst>
                </a:gridCol>
                <a:gridCol w="765988">
                  <a:extLst>
                    <a:ext uri="{9D8B030D-6E8A-4147-A177-3AD203B41FA5}">
                      <a16:colId xmlns:a16="http://schemas.microsoft.com/office/drawing/2014/main" val="2447174533"/>
                    </a:ext>
                  </a:extLst>
                </a:gridCol>
              </a:tblGrid>
              <a:tr h="2783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Avez-vous rédigé une charte portant sur la protection environnementale dont les termes s’appliquent au présent marché public 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60398"/>
                  </a:ext>
                </a:extLst>
              </a:tr>
              <a:tr h="180561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la charte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2231313834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Êtes-vous certifié ISO 14001 ou équivalent (système de management environnemental)?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175957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le certificat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3513699885"/>
                  </a:ext>
                </a:extLst>
              </a:tr>
              <a:tr h="1504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Disposez-vous d’un bilan énergétique réalisé par un auditeur agréé 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70311"/>
                  </a:ext>
                </a:extLst>
              </a:tr>
              <a:tr h="150467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le bilan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1983595349"/>
                  </a:ext>
                </a:extLst>
              </a:tr>
              <a:tr h="1504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Utilisez-vous des matériaux recyclés lors de l'exécution de vos marchés?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09274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un descriptif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3730615933"/>
                  </a:ext>
                </a:extLst>
              </a:tr>
              <a:tr h="13742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Mettez-vous en œuvre un système de gestion des déchets issus de vos chantiers?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525998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un descriptif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3942272908"/>
                  </a:ext>
                </a:extLst>
              </a:tr>
              <a:tr h="3084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Mettez-vous en œuvre un système de gestion de l’eau et de l’électricité sur le lieu de vos chantiers ?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705191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un descriptif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3365518690"/>
                  </a:ext>
                </a:extLst>
              </a:tr>
              <a:tr h="3159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Avez-vous prévu de mettre en oeuvre un système d'optimisation du transport des matériaux et/ou des personnes lors de l’exécution du marché 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61621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un descriptif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1645965865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Avez‐vous adopté une politique de réduction et/ou d’amélioration des transports 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40096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un descriptif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2507846816"/>
                  </a:ext>
                </a:extLst>
              </a:tr>
              <a:tr h="3235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Mettez-vous en oeuvre un système de gestion CO2 des engins de chantier (grues rail-route, bulldozer, grues, …)?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780964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un descriptif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2590946217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Travaillez-vous avec des entreprises/collaborateurs issus de l’économie sociale ?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916397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un descriptif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1370819337"/>
                  </a:ext>
                </a:extLst>
              </a:tr>
              <a:tr h="3084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highlight>
                            <a:srgbClr val="FFF2CC"/>
                          </a:highlight>
                        </a:rPr>
                        <a:t>Disposez-vous de plans de formations pour vos employés qui excèdent les obligations légales minimales en vigueur ?  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24750"/>
                  </a:ext>
                </a:extLst>
              </a:tr>
              <a:tr h="269839">
                <a:tc>
                  <a:txBody>
                    <a:bodyPr/>
                    <a:lstStyle/>
                    <a:p>
                      <a:pPr algn="ctr" fontAlgn="ctr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Si oui, joindre un descriptif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extLst>
                  <a:ext uri="{0D108BD9-81ED-4DB2-BD59-A6C34878D82A}">
                    <a16:rowId xmlns:a16="http://schemas.microsoft.com/office/drawing/2014/main" val="3326370904"/>
                  </a:ext>
                </a:extLst>
              </a:tr>
              <a:tr h="48902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12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ctr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  <a:highlight>
                            <a:srgbClr val="FFF2CC"/>
                          </a:highlight>
                        </a:rPr>
                        <a:t>Décrivez les avantages supplémentaires en matière de développement durable que vous avez mis en place au sein de votre entreprise et qui ne figureraient pas dans vos réponses ci-dessus. Expliquez.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2CC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687" marR="3687" marT="368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287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98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462C-A112-048B-DA83-AFA3089F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4931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train tracks with trees around them&#10;&#10;Description automatically generated">
            <a:extLst>
              <a:ext uri="{FF2B5EF4-FFF2-40B4-BE49-F238E27FC236}">
                <a16:creationId xmlns:a16="http://schemas.microsoft.com/office/drawing/2014/main" id="{F1A19AF9-E796-6C4A-92C9-8B94EB0A6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9" t="28563" r="319" b="33387"/>
          <a:stretch/>
        </p:blipFill>
        <p:spPr>
          <a:xfrm>
            <a:off x="-89210" y="-267232"/>
            <a:ext cx="12281196" cy="72514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FE748C-70BB-2F40-AF94-C937D0C0949A}"/>
              </a:ext>
            </a:extLst>
          </p:cNvPr>
          <p:cNvSpPr/>
          <p:nvPr/>
        </p:nvSpPr>
        <p:spPr>
          <a:xfrm rot="10800000">
            <a:off x="-102206" y="3683757"/>
            <a:ext cx="12281195" cy="3300422"/>
          </a:xfrm>
          <a:prstGeom prst="rect">
            <a:avLst/>
          </a:prstGeom>
          <a:solidFill>
            <a:srgbClr val="92D050">
              <a:alpha val="9777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FFEE52-9997-E74D-B166-D0847740727A}"/>
              </a:ext>
            </a:extLst>
          </p:cNvPr>
          <p:cNvSpPr/>
          <p:nvPr/>
        </p:nvSpPr>
        <p:spPr>
          <a:xfrm>
            <a:off x="-7" y="773327"/>
            <a:ext cx="12192000" cy="37176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9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E1ECBAC-D8AA-EC4C-8CEE-22D181ECF6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9525"/>
            <a:ext cx="358775" cy="358775"/>
          </a:xfrm>
          <a:prstGeom prst="rect">
            <a:avLst/>
          </a:prstGeom>
        </p:spPr>
      </p:pic>
      <p:pic>
        <p:nvPicPr>
          <p:cNvPr id="9" name="Afbeelding 7">
            <a:extLst>
              <a:ext uri="{FF2B5EF4-FFF2-40B4-BE49-F238E27FC236}">
                <a16:creationId xmlns:a16="http://schemas.microsoft.com/office/drawing/2014/main" id="{4139BBB0-9523-5340-91A1-A19656CD54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3224" y="6487133"/>
            <a:ext cx="358775" cy="3587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ACBDA-64B1-3B47-5016-A3F17D48D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2</a:t>
            </a:fld>
            <a:endParaRPr lang="nl-BE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6C617-D478-DF4C-B4DE-5196BEFC47C0}"/>
              </a:ext>
            </a:extLst>
          </p:cNvPr>
          <p:cNvCxnSpPr>
            <a:cxnSpLocks/>
          </p:cNvCxnSpPr>
          <p:nvPr/>
        </p:nvCxnSpPr>
        <p:spPr>
          <a:xfrm>
            <a:off x="366450" y="7111441"/>
            <a:ext cx="0" cy="1287781"/>
          </a:xfrm>
          <a:prstGeom prst="line">
            <a:avLst/>
          </a:prstGeom>
          <a:ln w="47625" cap="rnd">
            <a:solidFill>
              <a:schemeClr val="bg1">
                <a:alpha val="4083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EDDC56B-9A4F-5812-E1F0-B5061C413C10}"/>
              </a:ext>
            </a:extLst>
          </p:cNvPr>
          <p:cNvSpPr/>
          <p:nvPr/>
        </p:nvSpPr>
        <p:spPr>
          <a:xfrm>
            <a:off x="5927834" y="5166679"/>
            <a:ext cx="304800" cy="364876"/>
          </a:xfrm>
          <a:prstGeom prst="rect">
            <a:avLst/>
          </a:prstGeom>
          <a:solidFill>
            <a:srgbClr val="92CF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912F6C-E683-6AA2-A665-BE974B426E12}"/>
              </a:ext>
            </a:extLst>
          </p:cNvPr>
          <p:cNvSpPr txBox="1"/>
          <p:nvPr/>
        </p:nvSpPr>
        <p:spPr>
          <a:xfrm>
            <a:off x="100913" y="4381849"/>
            <a:ext cx="11929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/>
                </a:solidFill>
              </a:rPr>
              <a:t>Le </a:t>
            </a:r>
            <a:r>
              <a:rPr lang="en-GB" sz="3200" dirty="0" err="1">
                <a:solidFill>
                  <a:schemeClr val="bg1"/>
                </a:solidFill>
              </a:rPr>
              <a:t>climat</a:t>
            </a:r>
            <a:r>
              <a:rPr lang="en-GB" sz="3200" dirty="0">
                <a:solidFill>
                  <a:schemeClr val="bg1"/>
                </a:solidFill>
              </a:rPr>
              <a:t> sous pression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bg1"/>
                </a:solidFill>
              </a:rPr>
              <a:t>Rôle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d’exemplarité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d’Infrabel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bg1"/>
                </a:solidFill>
              </a:rPr>
              <a:t>New European CSRD (Corporate Sustainable Reporting Directive)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B564FB-85D4-988F-D88D-7C6A270338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</a:rPr>
              <a:t>Infrabel participates in the implementation of a sustainable and socially responsible mobility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670E76-4C46-0F0B-0977-D7CDC3D86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7EFB5-3F99-2026-FE39-563B0DED40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2B2EB-4536-2ABA-9AA1-76B76B30CB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BE" dirty="0"/>
              <a:t>Emissions de gaz à effet de serre</a:t>
            </a:r>
          </a:p>
        </p:txBody>
      </p:sp>
      <p:pic>
        <p:nvPicPr>
          <p:cNvPr id="6" name="Picture 2" descr="Cartographique des SCOPES 1, 2 et 3 selon le GHG Protocol - Global Climate  Initiatives">
            <a:extLst>
              <a:ext uri="{FF2B5EF4-FFF2-40B4-BE49-F238E27FC236}">
                <a16:creationId xmlns:a16="http://schemas.microsoft.com/office/drawing/2014/main" id="{F40EB10B-6F12-DCE3-2226-1D1563CD2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33" y="1584714"/>
            <a:ext cx="7331533" cy="43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C64FB7-3D90-E71F-3CA7-18EE0648478F}"/>
              </a:ext>
            </a:extLst>
          </p:cNvPr>
          <p:cNvSpPr txBox="1">
            <a:spLocks/>
          </p:cNvSpPr>
          <p:nvPr/>
        </p:nvSpPr>
        <p:spPr>
          <a:xfrm>
            <a:off x="407504" y="5631051"/>
            <a:ext cx="11231218" cy="9439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408766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F532CF-F15F-5CFF-84C5-7AA4C7223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DA72D-639E-5C7A-0FD9-39EA4B081B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Scope 3 </a:t>
            </a:r>
            <a:r>
              <a:rPr lang="en-GB" dirty="0" err="1"/>
              <a:t>émissions</a:t>
            </a:r>
            <a:r>
              <a:rPr lang="en-GB" dirty="0"/>
              <a:t>: Quoi? </a:t>
            </a:r>
            <a:r>
              <a:rPr lang="en-GB" dirty="0" err="1"/>
              <a:t>Pourquoi</a:t>
            </a:r>
            <a:r>
              <a:rPr lang="en-GB" dirty="0"/>
              <a:t> analyser?</a:t>
            </a:r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A161-489C-F051-FB91-21CECAB56C83}"/>
              </a:ext>
            </a:extLst>
          </p:cNvPr>
          <p:cNvGrpSpPr/>
          <p:nvPr/>
        </p:nvGrpSpPr>
        <p:grpSpPr>
          <a:xfrm>
            <a:off x="694697" y="1589135"/>
            <a:ext cx="11098235" cy="5000201"/>
            <a:chOff x="-36785" y="-2689"/>
            <a:chExt cx="12265572" cy="69039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06AAA3-2C97-2645-9A8F-9510F0C45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77"/>
            <a:stretch/>
          </p:blipFill>
          <p:spPr>
            <a:xfrm>
              <a:off x="-31898" y="0"/>
              <a:ext cx="11341396" cy="6858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0D6A1F-B07E-DE1B-9783-2C8DF25CD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539"/>
            <a:stretch/>
          </p:blipFill>
          <p:spPr>
            <a:xfrm flipH="1">
              <a:off x="11287088" y="-1344"/>
              <a:ext cx="919089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37FC51-D2D7-E214-7131-22590F2C13DD}"/>
                </a:ext>
              </a:extLst>
            </p:cNvPr>
            <p:cNvSpPr/>
            <p:nvPr/>
          </p:nvSpPr>
          <p:spPr>
            <a:xfrm>
              <a:off x="-36785" y="-2689"/>
              <a:ext cx="12265572" cy="6903921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831D26C-19CF-E6C9-B33A-EA748E0834AA}"/>
              </a:ext>
            </a:extLst>
          </p:cNvPr>
          <p:cNvSpPr txBox="1"/>
          <p:nvPr/>
        </p:nvSpPr>
        <p:spPr>
          <a:xfrm>
            <a:off x="737582" y="2163856"/>
            <a:ext cx="29620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Scope 1 &amp; 2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sz="1400" dirty="0" err="1">
                <a:solidFill>
                  <a:schemeClr val="accent2"/>
                </a:solidFill>
              </a:rPr>
              <a:t>Émissions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liées</a:t>
            </a:r>
            <a:r>
              <a:rPr lang="en-GB" sz="1400" dirty="0">
                <a:solidFill>
                  <a:schemeClr val="accent2"/>
                </a:solidFill>
              </a:rPr>
              <a:t> à la </a:t>
            </a:r>
            <a:r>
              <a:rPr lang="en-GB" sz="1400" dirty="0" err="1">
                <a:solidFill>
                  <a:schemeClr val="accent2"/>
                </a:solidFill>
              </a:rPr>
              <a:t>consommation</a:t>
            </a:r>
            <a:r>
              <a:rPr lang="en-GB" sz="1400" dirty="0">
                <a:solidFill>
                  <a:schemeClr val="accent2"/>
                </a:solidFill>
              </a:rPr>
              <a:t> </a:t>
            </a:r>
            <a:r>
              <a:rPr lang="en-GB" sz="1400" dirty="0" err="1">
                <a:solidFill>
                  <a:schemeClr val="accent2"/>
                </a:solidFill>
              </a:rPr>
              <a:t>d’énergie</a:t>
            </a:r>
            <a:r>
              <a:rPr lang="en-GB" sz="1400" dirty="0">
                <a:solidFill>
                  <a:schemeClr val="accent2"/>
                </a:solidFill>
              </a:rPr>
              <a:t> pour les </a:t>
            </a:r>
            <a:r>
              <a:rPr lang="en-GB" sz="1400" b="1" dirty="0" err="1">
                <a:solidFill>
                  <a:schemeClr val="accent2"/>
                </a:solidFill>
              </a:rPr>
              <a:t>activités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err="1">
                <a:solidFill>
                  <a:schemeClr val="accent2"/>
                </a:solidFill>
              </a:rPr>
              <a:t>propres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5EFA3-00C0-0EB6-F29B-9B0786E436EB}"/>
              </a:ext>
            </a:extLst>
          </p:cNvPr>
          <p:cNvSpPr txBox="1"/>
          <p:nvPr/>
        </p:nvSpPr>
        <p:spPr>
          <a:xfrm>
            <a:off x="749810" y="3304472"/>
            <a:ext cx="2764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Scope 3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fr-FR" sz="1400" dirty="0">
                <a:solidFill>
                  <a:schemeClr val="accent2"/>
                </a:solidFill>
              </a:rPr>
              <a:t>Émissions </a:t>
            </a:r>
            <a:r>
              <a:rPr lang="fr-FR" sz="1400" b="1" dirty="0">
                <a:solidFill>
                  <a:schemeClr val="accent2"/>
                </a:solidFill>
              </a:rPr>
              <a:t>indirectes</a:t>
            </a:r>
            <a:r>
              <a:rPr lang="fr-FR" sz="1400" dirty="0">
                <a:solidFill>
                  <a:schemeClr val="accent2"/>
                </a:solidFill>
              </a:rPr>
              <a:t> liées aux activités de l’entreprise. Cela inclut les émissions associées aux produits et services achetés et vendus par l’entreprise.</a:t>
            </a:r>
            <a:endParaRPr lang="en-GB" sz="1400" dirty="0">
              <a:solidFill>
                <a:schemeClr val="accent2"/>
              </a:solidFill>
            </a:endParaRPr>
          </a:p>
          <a:p>
            <a:endParaRPr lang="en-GB" sz="1400" dirty="0">
              <a:solidFill>
                <a:schemeClr val="accent2"/>
              </a:solidFill>
            </a:endParaRPr>
          </a:p>
          <a:p>
            <a:endParaRPr lang="en-GB" sz="1400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dirty="0" err="1">
                <a:solidFill>
                  <a:schemeClr val="accent2"/>
                </a:solidFill>
                <a:sym typeface="Wingdings" panose="05000000000000000000" pitchFamily="2" charset="2"/>
              </a:rPr>
              <a:t>Émissions</a:t>
            </a:r>
            <a:r>
              <a:rPr lang="en-GB" sz="1400" dirty="0">
                <a:solidFill>
                  <a:schemeClr val="accent2"/>
                </a:solidFill>
                <a:sym typeface="Wingdings" panose="05000000000000000000" pitchFamily="2" charset="2"/>
              </a:rPr>
              <a:t> dans la </a:t>
            </a:r>
            <a:r>
              <a:rPr lang="en-GB" sz="1400" dirty="0" err="1">
                <a:solidFill>
                  <a:schemeClr val="accent2"/>
                </a:solidFill>
                <a:sym typeface="Wingdings" panose="05000000000000000000" pitchFamily="2" charset="2"/>
              </a:rPr>
              <a:t>chaîne</a:t>
            </a:r>
            <a:r>
              <a:rPr lang="en-GB" sz="1400" dirty="0">
                <a:solidFill>
                  <a:schemeClr val="accent2"/>
                </a:solidFill>
                <a:sym typeface="Wingdings" panose="05000000000000000000" pitchFamily="2" charset="2"/>
              </a:rPr>
              <a:t> de </a:t>
            </a:r>
            <a:r>
              <a:rPr lang="en-GB" sz="1400" dirty="0" err="1">
                <a:solidFill>
                  <a:schemeClr val="accent2"/>
                </a:solidFill>
                <a:sym typeface="Wingdings" panose="05000000000000000000" pitchFamily="2" charset="2"/>
              </a:rPr>
              <a:t>valeur</a:t>
            </a:r>
            <a:r>
              <a:rPr lang="en-GB" sz="1400" dirty="0">
                <a:solidFill>
                  <a:schemeClr val="accent2"/>
                </a:solidFill>
                <a:sym typeface="Wingdings" panose="05000000000000000000" pitchFamily="2" charset="2"/>
              </a:rPr>
              <a:t> (15 </a:t>
            </a:r>
            <a:r>
              <a:rPr lang="en-GB" sz="1400" err="1">
                <a:solidFill>
                  <a:schemeClr val="accent2"/>
                </a:solidFill>
                <a:sym typeface="Wingdings" panose="05000000000000000000" pitchFamily="2" charset="2"/>
              </a:rPr>
              <a:t>catégories</a:t>
            </a:r>
            <a:r>
              <a:rPr lang="en-GB" sz="1400" dirty="0">
                <a:solidFill>
                  <a:schemeClr val="accent2"/>
                </a:solidFill>
                <a:sym typeface="Wingdings" panose="05000000000000000000" pitchFamily="2" charset="2"/>
              </a:rPr>
              <a:t> possibles)</a:t>
            </a:r>
            <a:endParaRPr lang="en-GB" sz="1400" dirty="0">
              <a:solidFill>
                <a:schemeClr val="accent2"/>
              </a:solidFill>
            </a:endParaRPr>
          </a:p>
        </p:txBody>
      </p:sp>
      <p:pic>
        <p:nvPicPr>
          <p:cNvPr id="16" name="Graphic 15" descr="Dump truck with solid fill">
            <a:extLst>
              <a:ext uri="{FF2B5EF4-FFF2-40B4-BE49-F238E27FC236}">
                <a16:creationId xmlns:a16="http://schemas.microsoft.com/office/drawing/2014/main" id="{95F3C4F9-EA95-4D70-5F0C-9DE0E5A37E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3582" y="3853412"/>
            <a:ext cx="564114" cy="564114"/>
          </a:xfrm>
          <a:prstGeom prst="rect">
            <a:avLst/>
          </a:prstGeom>
        </p:spPr>
      </p:pic>
      <p:pic>
        <p:nvPicPr>
          <p:cNvPr id="17" name="Graphic 16" descr="Excavator with solid fill">
            <a:extLst>
              <a:ext uri="{FF2B5EF4-FFF2-40B4-BE49-F238E27FC236}">
                <a16:creationId xmlns:a16="http://schemas.microsoft.com/office/drawing/2014/main" id="{9C92EA7D-072F-617A-637C-BE030E7567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1291" y="3266585"/>
            <a:ext cx="564114" cy="564114"/>
          </a:xfrm>
          <a:prstGeom prst="rect">
            <a:avLst/>
          </a:prstGeom>
        </p:spPr>
      </p:pic>
      <p:pic>
        <p:nvPicPr>
          <p:cNvPr id="18" name="Graphic 17" descr="Train Tracks with solid fill">
            <a:extLst>
              <a:ext uri="{FF2B5EF4-FFF2-40B4-BE49-F238E27FC236}">
                <a16:creationId xmlns:a16="http://schemas.microsoft.com/office/drawing/2014/main" id="{D60FB768-C5A4-631E-FB7C-A55EB56DE4B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95221" y="3845918"/>
            <a:ext cx="564114" cy="564114"/>
          </a:xfrm>
          <a:prstGeom prst="rect">
            <a:avLst/>
          </a:prstGeom>
        </p:spPr>
      </p:pic>
      <p:pic>
        <p:nvPicPr>
          <p:cNvPr id="19" name="Graphic 18" descr="City with solid fill">
            <a:extLst>
              <a:ext uri="{FF2B5EF4-FFF2-40B4-BE49-F238E27FC236}">
                <a16:creationId xmlns:a16="http://schemas.microsoft.com/office/drawing/2014/main" id="{2968C6CF-2264-4A5C-EECA-2B421634D4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63594" y="3875640"/>
            <a:ext cx="552186" cy="552186"/>
          </a:xfrm>
          <a:prstGeom prst="rect">
            <a:avLst/>
          </a:prstGeom>
        </p:spPr>
      </p:pic>
      <p:pic>
        <p:nvPicPr>
          <p:cNvPr id="20" name="Graphic 19" descr="Travel with solid fill">
            <a:extLst>
              <a:ext uri="{FF2B5EF4-FFF2-40B4-BE49-F238E27FC236}">
                <a16:creationId xmlns:a16="http://schemas.microsoft.com/office/drawing/2014/main" id="{FDFFF981-D214-6503-F8A0-5F2F1C82737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71477" y="4457488"/>
            <a:ext cx="540653" cy="540653"/>
          </a:xfrm>
          <a:prstGeom prst="rect">
            <a:avLst/>
          </a:prstGeom>
        </p:spPr>
      </p:pic>
      <p:pic>
        <p:nvPicPr>
          <p:cNvPr id="21" name="Graphic 20" descr="Route (Two Pins With A Path) outline">
            <a:extLst>
              <a:ext uri="{FF2B5EF4-FFF2-40B4-BE49-F238E27FC236}">
                <a16:creationId xmlns:a16="http://schemas.microsoft.com/office/drawing/2014/main" id="{854DF95F-ECD6-E805-739C-1FA46B34046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14372" y="4417526"/>
            <a:ext cx="564114" cy="564114"/>
          </a:xfrm>
          <a:prstGeom prst="rect">
            <a:avLst/>
          </a:prstGeom>
        </p:spPr>
      </p:pic>
      <p:pic>
        <p:nvPicPr>
          <p:cNvPr id="22" name="Graphic 21" descr="Shopping cart with solid fill">
            <a:extLst>
              <a:ext uri="{FF2B5EF4-FFF2-40B4-BE49-F238E27FC236}">
                <a16:creationId xmlns:a16="http://schemas.microsoft.com/office/drawing/2014/main" id="{37C52347-11F9-0A56-5E65-ABCD5727FED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82365" y="3260291"/>
            <a:ext cx="475972" cy="548853"/>
          </a:xfrm>
          <a:prstGeom prst="rect">
            <a:avLst/>
          </a:prstGeom>
        </p:spPr>
      </p:pic>
      <p:pic>
        <p:nvPicPr>
          <p:cNvPr id="23" name="Graphic 22" descr="Streetcar with solid fill">
            <a:extLst>
              <a:ext uri="{FF2B5EF4-FFF2-40B4-BE49-F238E27FC236}">
                <a16:creationId xmlns:a16="http://schemas.microsoft.com/office/drawing/2014/main" id="{45C4BA67-723B-32B9-58A8-5C82E712BE9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87101" y="5479843"/>
            <a:ext cx="701805" cy="701805"/>
          </a:xfrm>
          <a:prstGeom prst="rect">
            <a:avLst/>
          </a:prstGeom>
        </p:spPr>
      </p:pic>
      <p:pic>
        <p:nvPicPr>
          <p:cNvPr id="26" name="Afbeelding 26">
            <a:extLst>
              <a:ext uri="{FF2B5EF4-FFF2-40B4-BE49-F238E27FC236}">
                <a16:creationId xmlns:a16="http://schemas.microsoft.com/office/drawing/2014/main" id="{5EEC9387-D12C-CEA2-DDF1-15323A14709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809" y="2657354"/>
            <a:ext cx="1878195" cy="306721"/>
          </a:xfrm>
          <a:prstGeom prst="rect">
            <a:avLst/>
          </a:prstGeom>
        </p:spPr>
      </p:pic>
      <p:pic>
        <p:nvPicPr>
          <p:cNvPr id="28" name="Graphic 27" descr="Recycle with solid fill">
            <a:extLst>
              <a:ext uri="{FF2B5EF4-FFF2-40B4-BE49-F238E27FC236}">
                <a16:creationId xmlns:a16="http://schemas.microsoft.com/office/drawing/2014/main" id="{DE74B843-110D-A523-431F-E450258311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98158" y="5534096"/>
            <a:ext cx="612510" cy="61251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DCBDC47-31D7-615A-2000-3C9F2F634EA1}"/>
              </a:ext>
            </a:extLst>
          </p:cNvPr>
          <p:cNvSpPr txBox="1">
            <a:spLocks/>
          </p:cNvSpPr>
          <p:nvPr/>
        </p:nvSpPr>
        <p:spPr>
          <a:xfrm>
            <a:off x="551518" y="335971"/>
            <a:ext cx="10858858" cy="478554"/>
          </a:xfrm>
          <a:prstGeom prst="rect">
            <a:avLst/>
          </a:prstGeom>
        </p:spPr>
        <p:txBody>
          <a:bodyPr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00971D-EA53-10EE-D71E-AC0E1DC7E5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9E38A4-3A6E-370D-D15E-E2A1ADA5C9B4}"/>
              </a:ext>
            </a:extLst>
          </p:cNvPr>
          <p:cNvSpPr/>
          <p:nvPr/>
        </p:nvSpPr>
        <p:spPr>
          <a:xfrm>
            <a:off x="7273805" y="2611428"/>
            <a:ext cx="1504436" cy="3700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ktonne</a:t>
            </a: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(8%)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1F731E-7604-A527-C7EF-FC19E073F7E7}"/>
              </a:ext>
            </a:extLst>
          </p:cNvPr>
          <p:cNvSpPr/>
          <p:nvPr/>
        </p:nvSpPr>
        <p:spPr>
          <a:xfrm>
            <a:off x="7273804" y="3429000"/>
            <a:ext cx="1649759" cy="3700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742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ktonne</a:t>
            </a:r>
            <a:r>
              <a:rPr kumimoji="0" lang="nl-BE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(92%)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C497D4-A8B5-EE65-3FC4-977F94D4F8A3}"/>
              </a:ext>
            </a:extLst>
          </p:cNvPr>
          <p:cNvSpPr/>
          <p:nvPr/>
        </p:nvSpPr>
        <p:spPr>
          <a:xfrm>
            <a:off x="8087754" y="4151733"/>
            <a:ext cx="3619458" cy="3700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± 178 </a:t>
            </a:r>
            <a:r>
              <a:rPr kumimoji="0" lang="nl-BE" sz="16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ktonne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(24%) de “</a:t>
            </a:r>
            <a:r>
              <a:rPr kumimoji="0" lang="nl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chantiers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3617144-4930-4083-5169-7EF8DB610373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7543713" y="3799064"/>
            <a:ext cx="544041" cy="5377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D1D402C-4C4C-7489-33D5-42078AB14B7C}"/>
              </a:ext>
            </a:extLst>
          </p:cNvPr>
          <p:cNvCxnSpPr/>
          <p:nvPr/>
        </p:nvCxnSpPr>
        <p:spPr>
          <a:xfrm>
            <a:off x="3981913" y="5207725"/>
            <a:ext cx="2845510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5B67DB6-143C-BA87-1503-D6FD360DEE6B}"/>
              </a:ext>
            </a:extLst>
          </p:cNvPr>
          <p:cNvSpPr txBox="1"/>
          <p:nvPr/>
        </p:nvSpPr>
        <p:spPr>
          <a:xfrm>
            <a:off x="8040937" y="4699583"/>
            <a:ext cx="3538469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200" dirty="0" err="1">
                <a:solidFill>
                  <a:schemeClr val="accent2"/>
                </a:solidFill>
              </a:rPr>
              <a:t>Calculé</a:t>
            </a:r>
            <a:r>
              <a:rPr lang="en-GB" sz="1200" dirty="0">
                <a:solidFill>
                  <a:schemeClr val="accent2"/>
                </a:solidFill>
              </a:rPr>
              <a:t> sur base de </a:t>
            </a:r>
            <a:r>
              <a:rPr lang="en-GB" sz="1200" dirty="0" err="1">
                <a:solidFill>
                  <a:schemeClr val="accent2"/>
                </a:solidFill>
              </a:rPr>
              <a:t>dépenses</a:t>
            </a:r>
            <a:r>
              <a:rPr lang="en-GB" sz="1200" dirty="0">
                <a:solidFill>
                  <a:schemeClr val="accent2"/>
                </a:solidFill>
              </a:rPr>
              <a:t> </a:t>
            </a:r>
            <a:r>
              <a:rPr lang="en-GB" sz="1200" dirty="0" err="1">
                <a:solidFill>
                  <a:schemeClr val="accent2"/>
                </a:solidFill>
              </a:rPr>
              <a:t>financières</a:t>
            </a:r>
            <a:r>
              <a:rPr lang="en-GB" sz="1200" dirty="0">
                <a:solidFill>
                  <a:schemeClr val="accent2"/>
                </a:solidFill>
              </a:rPr>
              <a:t> </a:t>
            </a:r>
            <a:r>
              <a:rPr lang="en-GB" sz="1200" dirty="0">
                <a:solidFill>
                  <a:schemeClr val="accent2"/>
                </a:solidFill>
                <a:sym typeface="Wingdings" panose="05000000000000000000" pitchFamily="2" charset="2"/>
              </a:rPr>
              <a:t> </a:t>
            </a:r>
            <a:r>
              <a:rPr lang="en-GB" sz="1200" err="1">
                <a:solidFill>
                  <a:schemeClr val="accent2"/>
                </a:solidFill>
                <a:sym typeface="Wingdings" panose="05000000000000000000" pitchFamily="2" charset="2"/>
              </a:rPr>
              <a:t>indicatif</a:t>
            </a:r>
            <a:endParaRPr lang="en-GB" sz="1200" dirty="0">
              <a:solidFill>
                <a:schemeClr val="accent2"/>
              </a:solidFill>
            </a:endParaRPr>
          </a:p>
          <a:p>
            <a:endParaRPr lang="en-GB" sz="1200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r>
              <a:rPr lang="en-GB" sz="1200" dirty="0" err="1">
                <a:solidFill>
                  <a:schemeClr val="accent2"/>
                </a:solidFill>
                <a:sym typeface="Wingdings" panose="05000000000000000000" pitchFamily="2" charset="2"/>
              </a:rPr>
              <a:t>Meilleures</a:t>
            </a:r>
            <a:r>
              <a:rPr lang="en-GB" sz="1200" dirty="0">
                <a:solidFill>
                  <a:schemeClr val="accent2"/>
                </a:solidFill>
                <a:sym typeface="Wingdings" panose="05000000000000000000" pitchFamily="2" charset="2"/>
              </a:rPr>
              <a:t> données </a:t>
            </a:r>
            <a:r>
              <a:rPr lang="en-GB" sz="1200" dirty="0" err="1">
                <a:solidFill>
                  <a:schemeClr val="accent2"/>
                </a:solidFill>
                <a:sym typeface="Wingdings" panose="05000000000000000000" pitchFamily="2" charset="2"/>
              </a:rPr>
              <a:t>nécessaires</a:t>
            </a:r>
            <a:r>
              <a:rPr lang="en-GB" sz="1200" dirty="0">
                <a:solidFill>
                  <a:schemeClr val="accent2"/>
                </a:solidFill>
                <a:sym typeface="Wingdings" panose="05000000000000000000" pitchFamily="2" charset="2"/>
              </a:rPr>
              <a:t>!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FEEFAE-81C4-68B5-6870-4AEE2A6D6586}"/>
              </a:ext>
            </a:extLst>
          </p:cNvPr>
          <p:cNvSpPr txBox="1"/>
          <p:nvPr/>
        </p:nvSpPr>
        <p:spPr>
          <a:xfrm>
            <a:off x="7247508" y="19791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55594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5D05C-0E25-6B98-FAC2-9DDBE0123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E80B2-7472-93F1-CFD7-20555DDC56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96E39-E8DB-29B0-97DE-6E8F27A3B1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572" y="1404342"/>
            <a:ext cx="10858858" cy="4518909"/>
          </a:xfrm>
        </p:spPr>
        <p:txBody>
          <a:bodyPr/>
          <a:lstStyle/>
          <a:p>
            <a:pPr algn="just"/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L'échelle de performance CO</a:t>
            </a:r>
            <a:r>
              <a:rPr lang="fr-BE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un </a:t>
            </a:r>
            <a:r>
              <a:rPr lang="fr-BE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système de certification 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un </a:t>
            </a:r>
            <a:r>
              <a:rPr lang="fr-BE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système de management environnemental 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fr-BE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niveaux 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visant à réduire les émissions de CO</a:t>
            </a:r>
            <a:r>
              <a:rPr lang="fr-BE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Les entreprises certifiées sont tenues de s'améliorer continuellement en termes d'émissions de CO</a:t>
            </a:r>
            <a:r>
              <a:rPr lang="fr-BE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fr-BE" b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Avantages</a:t>
            </a:r>
            <a:r>
              <a:rPr lang="fr-BE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BE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8013" lvl="1" indent="-342900"/>
            <a:r>
              <a:rPr lang="en-GB" dirty="0"/>
              <a:t>Système </a:t>
            </a:r>
            <a:r>
              <a:rPr lang="en-GB" dirty="0" err="1"/>
              <a:t>éprouvé</a:t>
            </a:r>
            <a:endParaRPr lang="en-GB" dirty="0"/>
          </a:p>
          <a:p>
            <a:pPr marL="966788" lvl="2" indent="-342900"/>
            <a:r>
              <a:rPr lang="en-GB" dirty="0" err="1"/>
              <a:t>Expérience</a:t>
            </a:r>
            <a:r>
              <a:rPr lang="en-GB" dirty="0"/>
              <a:t> Pays-Bas</a:t>
            </a:r>
          </a:p>
          <a:p>
            <a:pPr marL="966788" lvl="2" indent="-342900"/>
            <a:r>
              <a:rPr lang="en-GB" dirty="0"/>
              <a:t>Phase </a:t>
            </a:r>
            <a:r>
              <a:rPr lang="en-GB" dirty="0" err="1"/>
              <a:t>pilote</a:t>
            </a:r>
            <a:r>
              <a:rPr lang="en-GB" dirty="0"/>
              <a:t> 2019-2023 positive </a:t>
            </a:r>
            <a:r>
              <a:rPr lang="en-GB" dirty="0" err="1"/>
              <a:t>en</a:t>
            </a:r>
            <a:r>
              <a:rPr lang="en-GB" dirty="0"/>
              <a:t> Belgique</a:t>
            </a:r>
          </a:p>
          <a:p>
            <a:pPr marL="608013" lvl="1" indent="-342900"/>
            <a:r>
              <a:rPr lang="en-GB" dirty="0"/>
              <a:t>Objectif et externe</a:t>
            </a:r>
          </a:p>
          <a:p>
            <a:pPr marL="608013" lvl="1" indent="-342900"/>
            <a:r>
              <a:rPr lang="en-GB" dirty="0"/>
              <a:t>Ambition et plan </a:t>
            </a:r>
            <a:r>
              <a:rPr lang="en-GB" dirty="0" err="1"/>
              <a:t>d’actions</a:t>
            </a:r>
            <a:endParaRPr lang="en-GB" dirty="0"/>
          </a:p>
          <a:p>
            <a:pPr marL="608013" lvl="1" indent="-342900"/>
            <a:r>
              <a:rPr lang="en-GB" dirty="0"/>
              <a:t>Encouragement par la </a:t>
            </a:r>
            <a:r>
              <a:rPr lang="en-GB" dirty="0" err="1"/>
              <a:t>réduction</a:t>
            </a:r>
            <a:r>
              <a:rPr lang="en-GB" dirty="0"/>
              <a:t> fictive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1713F-3647-129C-9254-34533D73E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6572" y="605955"/>
            <a:ext cx="10858858" cy="478554"/>
          </a:xfrm>
        </p:spPr>
        <p:txBody>
          <a:bodyPr/>
          <a:lstStyle/>
          <a:p>
            <a:r>
              <a:rPr lang="en-GB" dirty="0"/>
              <a:t>Echelle de performance CO2 </a:t>
            </a:r>
            <a:r>
              <a:rPr lang="en-GB" dirty="0" err="1"/>
              <a:t>prestatieladder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23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59CEB1-BF40-C860-8060-8B053BFBB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2064E-014B-2113-D9AF-178D8048B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338D4-7C8C-1A15-7F59-0EEB3FA49B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Echelle de performance CO2 </a:t>
            </a:r>
            <a:r>
              <a:rPr lang="en-GB" dirty="0" err="1"/>
              <a:t>prestatieladder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9A8F9-1306-5904-1CFB-7238940A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431" y="1692358"/>
            <a:ext cx="3901138" cy="3749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A6268-E888-BB49-ED15-6F15E11B0E6D}"/>
              </a:ext>
            </a:extLst>
          </p:cNvPr>
          <p:cNvSpPr txBox="1"/>
          <p:nvPr/>
        </p:nvSpPr>
        <p:spPr>
          <a:xfrm>
            <a:off x="193540" y="1597729"/>
            <a:ext cx="37159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Niveau 1, 2 en 3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betreffen de CO</a:t>
            </a:r>
            <a:r>
              <a:rPr kumimoji="0" lang="nl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-huishouding en uitdagende reductie-doelstellingen in de eigen organisatie;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Niveau 4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richt zich daarnaast met name op een bijdrage aan CO</a:t>
            </a:r>
            <a:r>
              <a:rPr kumimoji="0" lang="nl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reductie in de keten en innovatie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 </a:t>
            </a: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niveau 5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laat het bedrijf zien dat het de gekozen ambitieuze doestellingen haalt, ook door samenwerking binnen de sector en door autonoom de inkoop, producten en/of processen van het eigen bedrijf aan te passen.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525F4-A5AF-A673-A5EE-4E346DF0D323}"/>
              </a:ext>
            </a:extLst>
          </p:cNvPr>
          <p:cNvSpPr txBox="1"/>
          <p:nvPr/>
        </p:nvSpPr>
        <p:spPr>
          <a:xfrm>
            <a:off x="8235518" y="1561180"/>
            <a:ext cx="37159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Niveau 1, 2 et 3 </a:t>
            </a:r>
            <a:r>
              <a:rPr kumimoji="0" lang="fr-B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concernent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 gestion du CO</a:t>
            </a:r>
            <a:r>
              <a:rPr kumimoji="0" lang="fr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les objectifs ambitieux de réduction au sein de sa propre organisation;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Niveau 4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 concentre également sur une contribution à la réduction des émissions de CO</a:t>
            </a:r>
            <a:r>
              <a:rPr kumimoji="0" lang="fr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dans la chaîne et à l’innovation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 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niveau 5,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l’entreprise montre qu’elle atteint les objectifs ambitieux choisis, également grâce à la collaboration au sein de secteur et en ajustant de manière autonome les achats, les produits et / ou les processus de sa propre entreprise.</a:t>
            </a:r>
          </a:p>
        </p:txBody>
      </p:sp>
    </p:spTree>
    <p:extLst>
      <p:ext uri="{BB962C8B-B14F-4D97-AF65-F5344CB8AC3E}">
        <p14:creationId xmlns:p14="http://schemas.microsoft.com/office/powerpoint/2010/main" val="313150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D74FD-90C7-2730-5D5C-F2335409FA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9E2E1-EF77-AF74-F870-41BBDD1A7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FAF9D-D6DA-D970-463B-B23ACE08A8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Echelle de performance CO2 </a:t>
            </a:r>
            <a:r>
              <a:rPr lang="en-GB" dirty="0" err="1"/>
              <a:t>prestatieladder</a:t>
            </a:r>
            <a:endParaRPr lang="en-GB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75F274-DAE4-9CA8-EDFD-1FE9AD9BA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5" r="3770"/>
          <a:stretch/>
        </p:blipFill>
        <p:spPr>
          <a:xfrm>
            <a:off x="4425622" y="2110752"/>
            <a:ext cx="3340756" cy="2427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AA3C0-A086-5AF2-6D22-71A3C6E894EB}"/>
              </a:ext>
            </a:extLst>
          </p:cNvPr>
          <p:cNvSpPr txBox="1"/>
          <p:nvPr/>
        </p:nvSpPr>
        <p:spPr>
          <a:xfrm>
            <a:off x="191796" y="1648629"/>
            <a:ext cx="4117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– Inzicht: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Het bepalen van de energiestromen en de emissie-inventaris (CO</a:t>
            </a:r>
            <a:r>
              <a:rPr kumimoji="0" lang="nl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-footprint)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 – Reductie: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energie- en CO</a:t>
            </a:r>
            <a:r>
              <a:rPr kumimoji="0" lang="nl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reductie-maatregelen ontwikkelen en doorvoeren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 – Transparantie: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interne en externe communicatie over het CO</a:t>
            </a:r>
            <a:r>
              <a:rPr kumimoji="0" lang="nl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beleid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 – Participatie: 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Deelname aan initiatieven in de sector op het gebied van CO</a:t>
            </a:r>
            <a:r>
              <a:rPr kumimoji="0" lang="nl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reductie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4B306-272F-6FC3-B852-2073457C39A1}"/>
              </a:ext>
            </a:extLst>
          </p:cNvPr>
          <p:cNvSpPr txBox="1"/>
          <p:nvPr/>
        </p:nvSpPr>
        <p:spPr>
          <a:xfrm>
            <a:off x="8091228" y="1659789"/>
            <a:ext cx="3624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– Connaissance: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Déterminer les flux énergétiques et l’inventaire des émissions (empreinte CO</a:t>
            </a:r>
            <a:r>
              <a:rPr kumimoji="0" lang="fr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 – Réduction: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élaborer et mettre en œuvre des mesures de réduction d’énergie et de CO</a:t>
            </a:r>
            <a:r>
              <a:rPr kumimoji="0" lang="fr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 – Transparence: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 communication interne et externe sur la politique CO</a:t>
            </a:r>
            <a:r>
              <a:rPr kumimoji="0" lang="fr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 – Participation: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Participation à des initiatives du secteur dans </a:t>
            </a:r>
            <a:r>
              <a:rPr kumimoji="0" lang="fr-B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domaine de la réduction de CO</a:t>
            </a:r>
            <a:r>
              <a:rPr kumimoji="0" lang="fr-B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1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54A898-E325-7079-24D3-F5877CF961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64E32-CA64-D63C-DCA2-FCFFAA601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BEE1A-96CE-6492-6315-BE61A9D25B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Echelle de performance CO2 </a:t>
            </a:r>
            <a:r>
              <a:rPr lang="en-GB" dirty="0" err="1"/>
              <a:t>prestatieladder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491F7-1945-FD67-7ED9-349A27F4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72" y="1583789"/>
            <a:ext cx="10765018" cy="47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8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F764B-D38A-79F9-5FF6-3593F5136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4500" y="1946054"/>
            <a:ext cx="5250465" cy="3588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Objectif: encourager les entreprises à identifier et à réduire leurs émissions de CO</a:t>
            </a:r>
            <a:r>
              <a:rPr lang="fr-BE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fr-BE" sz="1800" baseline="-25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>
                <a:ea typeface="Calibri" panose="020F0502020204030204" pitchFamily="34" charset="0"/>
                <a:cs typeface="Times New Roman" panose="02020603050405020304" pitchFamily="18" charset="0"/>
              </a:rPr>
              <a:t>« réduction fictive » calculée sur base du prix de l’offre si l'entreprise possède un certificat ou s'engage à obtenir et maintenir un certificat pendant l'exécution de la mission (un "niveau d'ambition CO</a:t>
            </a:r>
            <a:r>
              <a:rPr lang="fr-BE" sz="18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BE" sz="1800" dirty="0">
                <a:ea typeface="Calibri" panose="020F0502020204030204" pitchFamily="34" charset="0"/>
                <a:cs typeface="Times New Roman" panose="02020603050405020304" pitchFamily="18" charset="0"/>
              </a:rPr>
              <a:t>").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>
                <a:cs typeface="Times New Roman" panose="02020603050405020304" pitchFamily="18" charset="0"/>
              </a:rPr>
              <a:t>Le critère du prix est évalué sur la base du prix de l’offre après déduction de la réduction fictive.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800" dirty="0">
                <a:cs typeface="Times New Roman" panose="02020603050405020304" pitchFamily="18" charset="0"/>
              </a:rPr>
              <a:t>Bien sûr, le marché public est exécuté au prix réel!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BE282-C7F7-6C4C-578E-D52EF7098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0B80B4-B953-6547-A044-6E303DFD4AF3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FB620-CACE-CDC1-CDB7-7BA23A6C7E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7E486-C3E3-821C-B76D-867A411EC1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Principe de la </a:t>
            </a:r>
            <a:r>
              <a:rPr lang="en-GB" dirty="0" err="1"/>
              <a:t>réduction</a:t>
            </a:r>
            <a:r>
              <a:rPr lang="en-GB" dirty="0"/>
              <a:t> fictive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4945C2-C17B-1C7F-204C-BEEA24D24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89337"/>
              </p:ext>
            </p:extLst>
          </p:nvPr>
        </p:nvGraphicFramePr>
        <p:xfrm>
          <a:off x="672165" y="2346656"/>
          <a:ext cx="5444456" cy="1695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2228">
                  <a:extLst>
                    <a:ext uri="{9D8B030D-6E8A-4147-A177-3AD203B41FA5}">
                      <a16:colId xmlns:a16="http://schemas.microsoft.com/office/drawing/2014/main" val="2923466041"/>
                    </a:ext>
                  </a:extLst>
                </a:gridCol>
                <a:gridCol w="2722228">
                  <a:extLst>
                    <a:ext uri="{9D8B030D-6E8A-4147-A177-3AD203B41FA5}">
                      <a16:colId xmlns:a16="http://schemas.microsoft.com/office/drawing/2014/main" val="1084106533"/>
                    </a:ext>
                  </a:extLst>
                </a:gridCol>
              </a:tblGrid>
              <a:tr h="78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800" dirty="0">
                          <a:effectLst/>
                        </a:rPr>
                        <a:t>CO2 awareness </a:t>
                      </a:r>
                      <a:r>
                        <a:rPr lang="nl-BE" sz="1800" dirty="0" err="1">
                          <a:effectLst/>
                        </a:rPr>
                        <a:t>certificate</a:t>
                      </a:r>
                      <a:r>
                        <a:rPr lang="nl-BE" sz="1800" dirty="0">
                          <a:effectLst/>
                        </a:rPr>
                        <a:t> level</a:t>
                      </a:r>
                      <a:endParaRPr lang="en-GB" sz="1800" dirty="0">
                        <a:solidFill>
                          <a:srgbClr val="1D1B11"/>
                        </a:solidFill>
                        <a:effectLst/>
                        <a:latin typeface="FlandersArtSerif-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800" dirty="0" err="1">
                          <a:effectLst/>
                        </a:rPr>
                        <a:t>Award</a:t>
                      </a:r>
                      <a:r>
                        <a:rPr lang="fr-BE" sz="1800" dirty="0">
                          <a:effectLst/>
                        </a:rPr>
                        <a:t> </a:t>
                      </a:r>
                      <a:r>
                        <a:rPr lang="fr-BE" sz="1800" dirty="0" err="1">
                          <a:effectLst/>
                        </a:rPr>
                        <a:t>advantage</a:t>
                      </a:r>
                      <a:endParaRPr lang="en-GB" sz="1800" dirty="0">
                        <a:solidFill>
                          <a:srgbClr val="1D1B11"/>
                        </a:solidFill>
                        <a:effectLst/>
                        <a:latin typeface="FlandersArtSerif-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480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800" dirty="0">
                          <a:solidFill>
                            <a:srgbClr val="002060"/>
                          </a:solidFill>
                          <a:effectLst/>
                        </a:rPr>
                        <a:t>Niveau 3, 4 et 5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FlandersArtSerif-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800" dirty="0">
                          <a:effectLst/>
                        </a:rPr>
                        <a:t>6%</a:t>
                      </a:r>
                      <a:endParaRPr lang="en-GB" sz="1800" dirty="0">
                        <a:solidFill>
                          <a:srgbClr val="1D1B11"/>
                        </a:solidFill>
                        <a:effectLst/>
                        <a:latin typeface="FlandersArtSerif-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257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800" dirty="0">
                          <a:solidFill>
                            <a:srgbClr val="002060"/>
                          </a:solidFill>
                          <a:effectLst/>
                        </a:rPr>
                        <a:t>Niveau 2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FlandersArtSerif-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800" dirty="0">
                          <a:effectLst/>
                        </a:rPr>
                        <a:t>4%</a:t>
                      </a:r>
                      <a:endParaRPr lang="en-GB" sz="1800" dirty="0">
                        <a:solidFill>
                          <a:srgbClr val="1D1B11"/>
                        </a:solidFill>
                        <a:effectLst/>
                        <a:latin typeface="FlandersArtSerif-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00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800" dirty="0">
                          <a:solidFill>
                            <a:srgbClr val="002060"/>
                          </a:solidFill>
                          <a:effectLst/>
                        </a:rPr>
                        <a:t>Niveau 1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FlandersArtSerif-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800" dirty="0">
                          <a:effectLst/>
                        </a:rPr>
                        <a:t>2%</a:t>
                      </a:r>
                      <a:endParaRPr lang="en-GB" sz="1800" dirty="0">
                        <a:solidFill>
                          <a:srgbClr val="1D1B11"/>
                        </a:solidFill>
                        <a:effectLst/>
                        <a:latin typeface="FlandersArtSerif-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1650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8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en-GB" sz="1800" dirty="0">
                        <a:solidFill>
                          <a:srgbClr val="002060"/>
                        </a:solidFill>
                        <a:effectLst/>
                        <a:latin typeface="FlandersArtSerif-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800" dirty="0">
                          <a:effectLst/>
                        </a:rPr>
                        <a:t>0%</a:t>
                      </a:r>
                      <a:endParaRPr lang="en-GB" sz="1800" dirty="0">
                        <a:solidFill>
                          <a:srgbClr val="1D1B11"/>
                        </a:solidFill>
                        <a:effectLst/>
                        <a:latin typeface="FlandersArtSerif-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319722"/>
                  </a:ext>
                </a:extLst>
              </a:tr>
            </a:tbl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00C12808-58C1-A13D-47BB-023E4095A3C4}"/>
              </a:ext>
            </a:extLst>
          </p:cNvPr>
          <p:cNvSpPr/>
          <p:nvPr/>
        </p:nvSpPr>
        <p:spPr>
          <a:xfrm rot="10800000">
            <a:off x="5144132" y="2986480"/>
            <a:ext cx="436227" cy="95882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00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itle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1BC3C816-5813-45CE-BD3D-6E3CAAFFAED3}"/>
    </a:ext>
  </a:extLst>
</a:theme>
</file>

<file path=ppt/theme/theme2.xml><?xml version="1.0" encoding="utf-8"?>
<a:theme xmlns:a="http://schemas.openxmlformats.org/drawingml/2006/main" name="Content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B6D51653-5D8F-4A8B-9BFA-1B05C355D8D1}"/>
    </a:ext>
  </a:extLst>
</a:theme>
</file>

<file path=ppt/theme/theme3.xml><?xml version="1.0" encoding="utf-8"?>
<a:theme xmlns:a="http://schemas.openxmlformats.org/drawingml/2006/main" name="Chart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C3832CE2-7BE9-48D8-98AB-0A4982109993}"/>
    </a:ext>
  </a:extLst>
</a:theme>
</file>

<file path=ppt/theme/theme4.xml><?xml version="1.0" encoding="utf-8"?>
<a:theme xmlns:a="http://schemas.openxmlformats.org/drawingml/2006/main" name="Image Title Slide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631E62FD-DD6D-40EB-A228-075E4DFF00F1}"/>
    </a:ext>
  </a:extLst>
</a:theme>
</file>

<file path=ppt/theme/theme5.xml><?xml version="1.0" encoding="utf-8"?>
<a:theme xmlns:a="http://schemas.openxmlformats.org/drawingml/2006/main" name="Closing Slide Light Blue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7C912F14-0B74-47A2-893B-4FFF78FE047C}"/>
    </a:ext>
  </a:extLst>
</a:theme>
</file>

<file path=ppt/theme/theme6.xml><?xml version="1.0" encoding="utf-8"?>
<a:theme xmlns:a="http://schemas.openxmlformats.org/drawingml/2006/main" name="Closing Slide Dark Blue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DB6CC19F-BFBF-4917-A9A3-F9FC96D1268A}"/>
    </a:ext>
  </a:extLst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33ee94-5b1b-4b9b-bb5c-ea9330091717" xsi:nil="true"/>
    <lcf76f155ced4ddcb4097134ff3c332f xmlns="88867647-9498-4c36-9cee-3fbd627d2ae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9B6D43745F684DB356DF670F59A0C0" ma:contentTypeVersion="13" ma:contentTypeDescription="Create a new document." ma:contentTypeScope="" ma:versionID="10af41dcf9cf24f0b3868e92ac79fcd2">
  <xsd:schema xmlns:xsd="http://www.w3.org/2001/XMLSchema" xmlns:xs="http://www.w3.org/2001/XMLSchema" xmlns:p="http://schemas.microsoft.com/office/2006/metadata/properties" xmlns:ns2="88867647-9498-4c36-9cee-3fbd627d2aef" xmlns:ns3="2533ee94-5b1b-4b9b-bb5c-ea9330091717" targetNamespace="http://schemas.microsoft.com/office/2006/metadata/properties" ma:root="true" ma:fieldsID="1384c12e52e38ff3da12e3d39b7d2875" ns2:_="" ns3:_="">
    <xsd:import namespace="88867647-9498-4c36-9cee-3fbd627d2aef"/>
    <xsd:import namespace="2533ee94-5b1b-4b9b-bb5c-ea9330091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67647-9498-4c36-9cee-3fbd627d2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7e2f37c-c454-41f0-b86b-5c1c3bc3d1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3ee94-5b1b-4b9b-bb5c-ea93300917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26788bd2-5e0f-4d5c-a547-458a14206bc9}" ma:internalName="TaxCatchAll" ma:showField="CatchAllData" ma:web="2533ee94-5b1b-4b9b-bb5c-ea9330091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21D29C-93D3-49B6-BDBB-24D0AA22504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533ee94-5b1b-4b9b-bb5c-ea9330091717"/>
    <ds:schemaRef ds:uri="http://schemas.microsoft.com/office/2006/documentManagement/types"/>
    <ds:schemaRef ds:uri="http://schemas.openxmlformats.org/package/2006/metadata/core-properties"/>
    <ds:schemaRef ds:uri="88867647-9498-4c36-9cee-3fbd627d2ae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36F814-8849-43D7-9196-BC764E6983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128E96-D7D3-4E39-B2C2-5DB8FE207D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867647-9498-4c36-9cee-3fbd627d2aef"/>
    <ds:schemaRef ds:uri="2533ee94-5b1b-4b9b-bb5c-ea9330091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Infrabel_template_v201910</Template>
  <TotalTime>0</TotalTime>
  <Words>1311</Words>
  <Application>Microsoft Office PowerPoint</Application>
  <PresentationFormat>Widescreen</PresentationFormat>
  <Paragraphs>172</Paragraphs>
  <Slides>17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FlandersArtSerif-Regular</vt:lpstr>
      <vt:lpstr>Times New Roman</vt:lpstr>
      <vt:lpstr>Wingdings</vt:lpstr>
      <vt:lpstr>Title Slides</vt:lpstr>
      <vt:lpstr>Content Slides</vt:lpstr>
      <vt:lpstr>Chart slides</vt:lpstr>
      <vt:lpstr>Image Title Slide</vt:lpstr>
      <vt:lpstr>Closing Slide Light Blue</vt:lpstr>
      <vt:lpstr>Closing Slide Dark Blue</vt:lpstr>
      <vt:lpstr>Echelle de performance CO2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L’echelle de prestation CO2</dc:title>
  <dc:creator>Noiret Aurélie</dc:creator>
  <cp:lastModifiedBy>Noiret Aurélie</cp:lastModifiedBy>
  <cp:revision>8</cp:revision>
  <dcterms:created xsi:type="dcterms:W3CDTF">2024-02-26T15:10:33Z</dcterms:created>
  <dcterms:modified xsi:type="dcterms:W3CDTF">2024-10-10T05:20:57Z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027b6a-4485-4806-97d1-72523ad2cf76_Enabled">
    <vt:lpwstr>True</vt:lpwstr>
  </property>
  <property fmtid="{D5CDD505-2E9C-101B-9397-08002B2CF9AE}" pid="3" name="MSIP_Label_4c027b6a-4485-4806-97d1-72523ad2cf76_SiteId">
    <vt:lpwstr>b82bc314-ab8e-4d6f-b189-46f02e1f27f2</vt:lpwstr>
  </property>
  <property fmtid="{D5CDD505-2E9C-101B-9397-08002B2CF9AE}" pid="4" name="MSIP_Label_4c027b6a-4485-4806-97d1-72523ad2cf76_Owner">
    <vt:lpwstr>philippe.verbist@infrabel.be</vt:lpwstr>
  </property>
  <property fmtid="{D5CDD505-2E9C-101B-9397-08002B2CF9AE}" pid="5" name="MSIP_Label_4c027b6a-4485-4806-97d1-72523ad2cf76_SetDate">
    <vt:lpwstr>2019-10-01T13:23:02.2266514Z</vt:lpwstr>
  </property>
  <property fmtid="{D5CDD505-2E9C-101B-9397-08002B2CF9AE}" pid="6" name="MSIP_Label_4c027b6a-4485-4806-97d1-72523ad2cf76_Name">
    <vt:lpwstr>Internal Use</vt:lpwstr>
  </property>
  <property fmtid="{D5CDD505-2E9C-101B-9397-08002B2CF9AE}" pid="7" name="MSIP_Label_4c027b6a-4485-4806-97d1-72523ad2cf76_Application">
    <vt:lpwstr>Microsoft Azure Information Protection</vt:lpwstr>
  </property>
  <property fmtid="{D5CDD505-2E9C-101B-9397-08002B2CF9AE}" pid="8" name="MSIP_Label_4c027b6a-4485-4806-97d1-72523ad2cf76_ActionId">
    <vt:lpwstr>6ab563d7-d5b6-4033-b52a-f19b5c82439d</vt:lpwstr>
  </property>
  <property fmtid="{D5CDD505-2E9C-101B-9397-08002B2CF9AE}" pid="9" name="MSIP_Label_4c027b6a-4485-4806-97d1-72523ad2cf76_Extended_MSFT_Method">
    <vt:lpwstr>Automatic</vt:lpwstr>
  </property>
  <property fmtid="{D5CDD505-2E9C-101B-9397-08002B2CF9AE}" pid="10" name="Sensitivity">
    <vt:lpwstr>Internal Use</vt:lpwstr>
  </property>
  <property fmtid="{D5CDD505-2E9C-101B-9397-08002B2CF9AE}" pid="11" name="ContentTypeId">
    <vt:lpwstr>0x010100D79B6D43745F684DB356DF670F59A0C0</vt:lpwstr>
  </property>
  <property fmtid="{D5CDD505-2E9C-101B-9397-08002B2CF9AE}" pid="12" name="MediaServiceImageTags">
    <vt:lpwstr/>
  </property>
</Properties>
</file>