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webextensions/webextension3.xml" ContentType="application/vnd.ms-office.webextension+xml"/>
  <Override PartName="/ppt/webextensions/webextension4.xml" ContentType="application/vnd.ms-office.webextension+xml"/>
  <Override PartName="/ppt/notesSlides/notesSlide7.xml" ContentType="application/vnd.openxmlformats-officedocument.presentationml.notesSlide+xml"/>
  <Override PartName="/ppt/webextensions/webextension5.xml" ContentType="application/vnd.ms-office.webextension+xml"/>
  <Override PartName="/ppt/webextensions/webextension6.xml" ContentType="application/vnd.ms-office.webextensio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webextensions/webextension7.xml" ContentType="application/vnd.ms-office.webextension+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webextensions/webextension8.xml" ContentType="application/vnd.ms-office.webextension+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webextensions/webextension9.xml" ContentType="application/vnd.ms-office.webextension+xml"/>
  <Override PartName="/ppt/webextensions/webextension10.xml" ContentType="application/vnd.ms-office.webextension+xml"/>
  <Override PartName="/ppt/webextensions/webextension11.xml" ContentType="application/vnd.ms-office.webextension+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82" r:id="rId5"/>
    <p:sldMasterId id="2147483812" r:id="rId6"/>
    <p:sldMasterId id="2147483802" r:id="rId7"/>
    <p:sldMasterId id="2147483785" r:id="rId8"/>
    <p:sldMasterId id="2147483773" r:id="rId9"/>
    <p:sldMasterId id="2147483774" r:id="rId10"/>
  </p:sldMasterIdLst>
  <p:notesMasterIdLst>
    <p:notesMasterId r:id="rId53"/>
  </p:notesMasterIdLst>
  <p:sldIdLst>
    <p:sldId id="256" r:id="rId11"/>
    <p:sldId id="867" r:id="rId12"/>
    <p:sldId id="5072" r:id="rId13"/>
    <p:sldId id="5071" r:id="rId14"/>
    <p:sldId id="5068" r:id="rId15"/>
    <p:sldId id="5069" r:id="rId16"/>
    <p:sldId id="5065" r:id="rId17"/>
    <p:sldId id="3833" r:id="rId18"/>
    <p:sldId id="5067" r:id="rId19"/>
    <p:sldId id="5074" r:id="rId20"/>
    <p:sldId id="5073" r:id="rId21"/>
    <p:sldId id="912" r:id="rId22"/>
    <p:sldId id="1153" r:id="rId23"/>
    <p:sldId id="5075" r:id="rId24"/>
    <p:sldId id="5078" r:id="rId25"/>
    <p:sldId id="4987" r:id="rId26"/>
    <p:sldId id="4988" r:id="rId27"/>
    <p:sldId id="4989" r:id="rId28"/>
    <p:sldId id="4995" r:id="rId29"/>
    <p:sldId id="4992" r:id="rId30"/>
    <p:sldId id="5009" r:id="rId31"/>
    <p:sldId id="5010" r:id="rId32"/>
    <p:sldId id="5011" r:id="rId33"/>
    <p:sldId id="5076" r:id="rId34"/>
    <p:sldId id="5006" r:id="rId35"/>
    <p:sldId id="4996" r:id="rId36"/>
    <p:sldId id="5018" r:id="rId37"/>
    <p:sldId id="5077" r:id="rId38"/>
    <p:sldId id="5060" r:id="rId39"/>
    <p:sldId id="4997" r:id="rId40"/>
    <p:sldId id="4998" r:id="rId41"/>
    <p:sldId id="5070" r:id="rId42"/>
    <p:sldId id="1145" r:id="rId43"/>
    <p:sldId id="5079" r:id="rId44"/>
    <p:sldId id="5080" r:id="rId45"/>
    <p:sldId id="5081" r:id="rId46"/>
    <p:sldId id="5051" r:id="rId47"/>
    <p:sldId id="5054" r:id="rId48"/>
    <p:sldId id="5052" r:id="rId49"/>
    <p:sldId id="5055" r:id="rId50"/>
    <p:sldId id="5058" r:id="rId51"/>
    <p:sldId id="263" r:id="rId5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19F9815-4170-4C56-81FA-AD15AB37247E}">
          <p14:sldIdLst>
            <p14:sldId id="256"/>
            <p14:sldId id="867"/>
            <p14:sldId id="5072"/>
            <p14:sldId id="5071"/>
            <p14:sldId id="5068"/>
            <p14:sldId id="5069"/>
            <p14:sldId id="5065"/>
            <p14:sldId id="3833"/>
            <p14:sldId id="5067"/>
          </p14:sldIdLst>
        </p14:section>
        <p14:section name="1. Règles pour la détermination de la délimitation de la zone de travail" id="{6B267A35-47E6-477F-8049-28EF618BCC85}">
          <p14:sldIdLst>
            <p14:sldId id="5074"/>
            <p14:sldId id="5073"/>
            <p14:sldId id="912"/>
            <p14:sldId id="1153"/>
            <p14:sldId id="5075"/>
            <p14:sldId id="5078"/>
            <p14:sldId id="4987"/>
            <p14:sldId id="4988"/>
            <p14:sldId id="4989"/>
            <p14:sldId id="4995"/>
            <p14:sldId id="4992"/>
            <p14:sldId id="5009"/>
            <p14:sldId id="5010"/>
            <p14:sldId id="5011"/>
            <p14:sldId id="5076"/>
            <p14:sldId id="5006"/>
            <p14:sldId id="4996"/>
            <p14:sldId id="5018"/>
            <p14:sldId id="5077"/>
            <p14:sldId id="5060"/>
            <p14:sldId id="4997"/>
            <p14:sldId id="4998"/>
            <p14:sldId id="5070"/>
          </p14:sldIdLst>
        </p14:section>
        <p14:section name="3. Traçabilité de l’application d’autres mesures de sécurité" id="{F708E1DB-E8B2-42A3-8C50-793A797A684D}">
          <p14:sldIdLst>
            <p14:sldId id="1145"/>
            <p14:sldId id="5079"/>
            <p14:sldId id="5080"/>
            <p14:sldId id="5081"/>
            <p14:sldId id="5051"/>
            <p14:sldId id="5054"/>
            <p14:sldId id="5052"/>
            <p14:sldId id="5055"/>
          </p14:sldIdLst>
        </p14:section>
        <p14:section name="Conclusion" id="{B9B562FF-19F0-4E86-AB69-8D65FB7783D0}">
          <p14:sldIdLst>
            <p14:sldId id="5058"/>
            <p14:sldId id="263"/>
          </p14:sldIdLst>
        </p14:section>
      </p14:sectionLst>
    </p:ext>
    <p:ext uri="{EFAFB233-063F-42B5-8137-9DF3F51BA10A}">
      <p15:sldGuideLst xmlns:p15="http://schemas.microsoft.com/office/powerpoint/2012/main">
        <p15:guide id="1" orient="horz" pos="799" userDrawn="1">
          <p15:clr>
            <a:srgbClr val="A4A3A4"/>
          </p15:clr>
        </p15:guide>
        <p15:guide id="2" pos="3840" userDrawn="1">
          <p15:clr>
            <a:srgbClr val="A4A3A4"/>
          </p15:clr>
        </p15:guide>
        <p15:guide id="3" pos="415" userDrawn="1">
          <p15:clr>
            <a:srgbClr val="A4A3A4"/>
          </p15:clr>
        </p15:guide>
        <p15:guide id="4" pos="726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45BEAB-0F7C-F01B-8BBD-8B4AA592DBDE}" name="Campet Simon" initials="CS" userId="S::simon.campet@infrabel.be::5f4507e4-a304-492b-a660-ef8bdaf71d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pet Simon" initials="CS [2]" lastIdx="48" clrIdx="0">
    <p:extLst>
      <p:ext uri="{19B8F6BF-5375-455C-9EA6-DF929625EA0E}">
        <p15:presenceInfo xmlns:p15="http://schemas.microsoft.com/office/powerpoint/2012/main" userId="S::simon.campet@infrabel.be::5f4507e4-a304-492b-a660-ef8bdaf71da1" providerId="AD"/>
      </p:ext>
    </p:extLst>
  </p:cmAuthor>
  <p:cmAuthor id="2" name="Festjens Ilse" initials="FI" lastIdx="2" clrIdx="1">
    <p:extLst>
      <p:ext uri="{19B8F6BF-5375-455C-9EA6-DF929625EA0E}">
        <p15:presenceInfo xmlns:p15="http://schemas.microsoft.com/office/powerpoint/2012/main" userId="S::ilse.festjens@infrabel.be::814ed69a-9136-4fbe-b9cf-b25332840f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A53"/>
    <a:srgbClr val="ECF2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5226" autoAdjust="0"/>
  </p:normalViewPr>
  <p:slideViewPr>
    <p:cSldViewPr snapToGrid="0">
      <p:cViewPr varScale="1">
        <p:scale>
          <a:sx n="78" d="100"/>
          <a:sy n="78" d="100"/>
        </p:scale>
        <p:origin x="1037" y="62"/>
      </p:cViewPr>
      <p:guideLst>
        <p:guide orient="horz" pos="799"/>
        <p:guide pos="3840"/>
        <p:guide pos="415"/>
        <p:guide pos="72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x Guy" userId="6e610901-c20e-4d73-94c8-aef710defb80" providerId="ADAL" clId="{DD91CC61-FFB3-46AC-8F23-A07AE9858547}"/>
    <pc:docChg chg="custSel modSld sldOrd">
      <pc:chgData name="Fux Guy" userId="6e610901-c20e-4d73-94c8-aef710defb80" providerId="ADAL" clId="{DD91CC61-FFB3-46AC-8F23-A07AE9858547}" dt="2024-10-09T12:53:51.060" v="4" actId="478"/>
      <pc:docMkLst>
        <pc:docMk/>
      </pc:docMkLst>
      <pc:sldChg chg="delSp mod delAnim">
        <pc:chgData name="Fux Guy" userId="6e610901-c20e-4d73-94c8-aef710defb80" providerId="ADAL" clId="{DD91CC61-FFB3-46AC-8F23-A07AE9858547}" dt="2024-10-09T12:53:51.060" v="4" actId="478"/>
        <pc:sldMkLst>
          <pc:docMk/>
          <pc:sldMk cId="702345123" sldId="4992"/>
        </pc:sldMkLst>
        <pc:spChg chg="del">
          <ac:chgData name="Fux Guy" userId="6e610901-c20e-4d73-94c8-aef710defb80" providerId="ADAL" clId="{DD91CC61-FFB3-46AC-8F23-A07AE9858547}" dt="2024-10-09T12:53:51.060" v="4" actId="478"/>
          <ac:spMkLst>
            <pc:docMk/>
            <pc:sldMk cId="702345123" sldId="4992"/>
            <ac:spMk id="2" creationId="{00000000-0000-0000-0000-000000000000}"/>
          </ac:spMkLst>
        </pc:spChg>
      </pc:sldChg>
      <pc:sldChg chg="ord">
        <pc:chgData name="Fux Guy" userId="6e610901-c20e-4d73-94c8-aef710defb80" providerId="ADAL" clId="{DD91CC61-FFB3-46AC-8F23-A07AE9858547}" dt="2024-10-09T12:37:02.165" v="1"/>
        <pc:sldMkLst>
          <pc:docMk/>
          <pc:sldMk cId="1253572796" sldId="5075"/>
        </pc:sldMkLst>
      </pc:sldChg>
      <pc:sldChg chg="ord">
        <pc:chgData name="Fux Guy" userId="6e610901-c20e-4d73-94c8-aef710defb80" providerId="ADAL" clId="{DD91CC61-FFB3-46AC-8F23-A07AE9858547}" dt="2024-10-09T12:37:06.907" v="3"/>
        <pc:sldMkLst>
          <pc:docMk/>
          <pc:sldMk cId="1988132497" sldId="507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9430774278213"/>
          <c:y val="6.4020477285141306E-2"/>
          <c:w val="0.34805142904212483"/>
          <c:h val="0.79864982223883096"/>
        </c:manualLayout>
      </c:layout>
      <c:doughnutChart>
        <c:varyColors val="1"/>
        <c:ser>
          <c:idx val="0"/>
          <c:order val="0"/>
          <c:tx>
            <c:strRef>
              <c:f>Blad1!$B$1</c:f>
              <c:strCache>
                <c:ptCount val="1"/>
                <c:pt idx="0">
                  <c:v>Content</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379D-4A31-B152-16E17B9B2E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9D-4A31-B152-16E17B9B2E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9D-4A31-B152-16E17B9B2E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9D-4A31-B152-16E17B9B2E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Info 1</c:v>
                </c:pt>
                <c:pt idx="1">
                  <c:v>Info 2</c:v>
                </c:pt>
                <c:pt idx="2">
                  <c:v>Info 3</c:v>
                </c:pt>
                <c:pt idx="3">
                  <c:v>Info 4</c:v>
                </c:pt>
              </c:strCache>
            </c:str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79D-4A31-B152-16E17B9B2E51}"/>
            </c:ext>
          </c:extLst>
        </c:ser>
        <c:dLbls>
          <c:showLegendKey val="0"/>
          <c:showVal val="0"/>
          <c:showCatName val="0"/>
          <c:showSerName val="0"/>
          <c:showPercent val="1"/>
          <c:showBubbleSize val="0"/>
          <c:showLeaderLines val="1"/>
        </c:dLbls>
        <c:firstSliceAng val="0"/>
        <c:holeSize val="75"/>
      </c:doughnutChart>
      <c:spPr>
        <a:noFill/>
        <a:ln w="25400">
          <a:noFill/>
        </a:ln>
        <a:effectLst/>
      </c:spPr>
    </c:plotArea>
    <c:legend>
      <c:legendPos val="b"/>
      <c:layout>
        <c:manualLayout>
          <c:xMode val="edge"/>
          <c:yMode val="edge"/>
          <c:x val="0.17686950459317588"/>
          <c:y val="0.94075897558207255"/>
          <c:w val="0.64382386212338205"/>
          <c:h val="5.92411069825152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Info 1</c:v>
                </c:pt>
              </c:strCache>
            </c:strRef>
          </c:tx>
          <c:spPr>
            <a:solidFill>
              <a:schemeClr val="bg2"/>
            </a:solidFill>
            <a:ln>
              <a:noFill/>
            </a:ln>
            <a:effectLst/>
          </c:spPr>
          <c:invertIfNegative val="0"/>
          <c:cat>
            <c:strRef>
              <c:f>Blad1!$A$2:$A$5</c:f>
              <c:strCache>
                <c:ptCount val="4"/>
                <c:pt idx="0">
                  <c:v>Category 1</c:v>
                </c:pt>
                <c:pt idx="1">
                  <c:v>Category 2</c:v>
                </c:pt>
                <c:pt idx="2">
                  <c:v>Category 3</c:v>
                </c:pt>
                <c:pt idx="3">
                  <c:v>Category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63-4A30-B373-70E72F91DFD9}"/>
            </c:ext>
          </c:extLst>
        </c:ser>
        <c:ser>
          <c:idx val="1"/>
          <c:order val="1"/>
          <c:tx>
            <c:strRef>
              <c:f>Blad1!$C$1</c:f>
              <c:strCache>
                <c:ptCount val="1"/>
                <c:pt idx="0">
                  <c:v>Info 2</c:v>
                </c:pt>
              </c:strCache>
            </c:strRef>
          </c:tx>
          <c:spPr>
            <a:solidFill>
              <a:schemeClr val="accent2"/>
            </a:solidFill>
            <a:ln>
              <a:noFill/>
            </a:ln>
            <a:effectLst/>
          </c:spPr>
          <c:invertIfNegative val="0"/>
          <c:cat>
            <c:strRef>
              <c:f>Blad1!$A$2:$A$5</c:f>
              <c:strCache>
                <c:ptCount val="4"/>
                <c:pt idx="0">
                  <c:v>Category 1</c:v>
                </c:pt>
                <c:pt idx="1">
                  <c:v>Category 2</c:v>
                </c:pt>
                <c:pt idx="2">
                  <c:v>Category 3</c:v>
                </c:pt>
                <c:pt idx="3">
                  <c:v>Category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63-4A30-B373-70E72F91DFD9}"/>
            </c:ext>
          </c:extLst>
        </c:ser>
        <c:ser>
          <c:idx val="2"/>
          <c:order val="2"/>
          <c:tx>
            <c:strRef>
              <c:f>Blad1!$D$1</c:f>
              <c:strCache>
                <c:ptCount val="1"/>
                <c:pt idx="0">
                  <c:v>Info 3</c:v>
                </c:pt>
              </c:strCache>
            </c:strRef>
          </c:tx>
          <c:spPr>
            <a:solidFill>
              <a:schemeClr val="accent3"/>
            </a:solidFill>
            <a:ln>
              <a:noFill/>
            </a:ln>
            <a:effectLst/>
          </c:spPr>
          <c:invertIfNegative val="0"/>
          <c:cat>
            <c:strRef>
              <c:f>Blad1!$A$2:$A$5</c:f>
              <c:strCache>
                <c:ptCount val="4"/>
                <c:pt idx="0">
                  <c:v>Category 1</c:v>
                </c:pt>
                <c:pt idx="1">
                  <c:v>Category 2</c:v>
                </c:pt>
                <c:pt idx="2">
                  <c:v>Category 3</c:v>
                </c:pt>
                <c:pt idx="3">
                  <c:v>Category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63-4A30-B373-70E72F91DFD9}"/>
            </c:ext>
          </c:extLst>
        </c:ser>
        <c:dLbls>
          <c:showLegendKey val="0"/>
          <c:showVal val="0"/>
          <c:showCatName val="0"/>
          <c:showSerName val="0"/>
          <c:showPercent val="0"/>
          <c:showBubbleSize val="0"/>
        </c:dLbls>
        <c:gapWidth val="219"/>
        <c:overlap val="-27"/>
        <c:axId val="445526527"/>
        <c:axId val="446502015"/>
      </c:barChart>
      <c:catAx>
        <c:axId val="44552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6502015"/>
        <c:crosses val="autoZero"/>
        <c:auto val="1"/>
        <c:lblAlgn val="ctr"/>
        <c:lblOffset val="100"/>
        <c:noMultiLvlLbl val="0"/>
      </c:catAx>
      <c:valAx>
        <c:axId val="446502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5526527"/>
        <c:crosses val="autoZero"/>
        <c:crossBetween val="between"/>
      </c:valAx>
      <c:spPr>
        <a:noFill/>
        <a:ln>
          <a:noFill/>
        </a:ln>
        <a:effectLst/>
      </c:spPr>
    </c:plotArea>
    <c:legend>
      <c:legendPos val="b"/>
      <c:layout>
        <c:manualLayout>
          <c:xMode val="edge"/>
          <c:yMode val="edge"/>
          <c:x val="0.35656188484251966"/>
          <c:y val="0.94359979722392262"/>
          <c:w val="0.28375110728346459"/>
          <c:h val="5.37718279644216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640B5-F1E4-CB44-89AF-B521291F69F7}" type="datetimeFigureOut">
              <a:rPr lang="nl-BE" smtClean="0"/>
              <a:t>9/10/2024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0A393-39A7-5C44-9942-E5E6E3DB97A7}" type="slidenum">
              <a:rPr lang="nl-BE" smtClean="0"/>
              <a:t>‹N°›</a:t>
            </a:fld>
            <a:endParaRPr lang="nl-BE"/>
          </a:p>
        </p:txBody>
      </p:sp>
    </p:spTree>
    <p:extLst>
      <p:ext uri="{BB962C8B-B14F-4D97-AF65-F5344CB8AC3E}">
        <p14:creationId xmlns:p14="http://schemas.microsoft.com/office/powerpoint/2010/main" val="375922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a:p>
        </p:txBody>
      </p:sp>
      <p:sp>
        <p:nvSpPr>
          <p:cNvPr id="4" name="Espace réservé du numéro de diapositive 3"/>
          <p:cNvSpPr>
            <a:spLocks noGrp="1"/>
          </p:cNvSpPr>
          <p:nvPr>
            <p:ph type="sldNum" sz="quarter" idx="5"/>
          </p:nvPr>
        </p:nvSpPr>
        <p:spPr/>
        <p:txBody>
          <a:bodyPr/>
          <a:lstStyle/>
          <a:p>
            <a:fld id="{6DC0A393-39A7-5C44-9942-E5E6E3DB97A7}" type="slidenum">
              <a:rPr lang="nl-BE" smtClean="0"/>
              <a:t>1</a:t>
            </a:fld>
            <a:endParaRPr lang="nl-BE"/>
          </a:p>
        </p:txBody>
      </p:sp>
    </p:spTree>
    <p:extLst>
      <p:ext uri="{BB962C8B-B14F-4D97-AF65-F5344CB8AC3E}">
        <p14:creationId xmlns:p14="http://schemas.microsoft.com/office/powerpoint/2010/main" val="39710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405301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1. Préparation des travaux</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Lors de la préparation des travaux, le délégué d’</a:t>
            </a:r>
            <a:r>
              <a:rPr lang="fr-FR" sz="11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100">
                <a:effectLst/>
                <a:latin typeface="Calibri" panose="020F0502020204030204" pitchFamily="34" charset="0"/>
                <a:ea typeface="Calibri" panose="020F0502020204030204" pitchFamily="34" charset="0"/>
                <a:cs typeface="Times New Roman" panose="02020603050405020304" pitchFamily="18" charset="0"/>
              </a:rPr>
              <a:t> (fonctionnaire dirigeant) veillera à communiquer à l’entrepreneur/prestataire de service tous les documents de préparation (BNX, ILT, plans schématiques...) lui permettant de préparer la demande d’autorisation de travail.</a:t>
            </a:r>
          </a:p>
          <a:p>
            <a:pPr algn="just"/>
            <a:r>
              <a:rPr lang="fr-BE" sz="1100">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L’entrepreneur/prestataire de service veillera à ce que son personnel dispose de ces documents de préparation.</a:t>
            </a:r>
          </a:p>
          <a:p>
            <a:pPr algn="just"/>
            <a:endParaRPr lang="fr-BE"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CONCERTATION préalable “ENTREPRENEUR OU PRESTATAIRE DE SERVICE / DÉLÉGUÉ INFRABEL”</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r>
              <a:rPr lang="fr-FR" sz="1100">
                <a:effectLst/>
                <a:latin typeface="Calibri" panose="020F0502020204030204" pitchFamily="34" charset="0"/>
                <a:ea typeface="Calibri" panose="020F0502020204030204" pitchFamily="34" charset="0"/>
                <a:cs typeface="Times New Roman" panose="02020603050405020304" pitchFamily="18" charset="0"/>
              </a:rPr>
              <a:t>Avant le démarrage des travaux, une concertation préalable a lieu sur le site des travaux entre le délégué de l’entrepreneur (chef de travail entrepreneur) et le délégué d’</a:t>
            </a:r>
            <a:r>
              <a:rPr lang="fr-FR" sz="11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100">
                <a:effectLst/>
                <a:latin typeface="Calibri" panose="020F0502020204030204" pitchFamily="34" charset="0"/>
                <a:ea typeface="Calibri" panose="020F0502020204030204" pitchFamily="34" charset="0"/>
                <a:cs typeface="Times New Roman" panose="02020603050405020304" pitchFamily="18" charset="0"/>
              </a:rPr>
              <a:t> (chef de travail </a:t>
            </a:r>
            <a:r>
              <a:rPr lang="fr-FR" sz="11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100">
                <a:effectLst/>
                <a:latin typeface="Calibri" panose="020F0502020204030204" pitchFamily="34" charset="0"/>
                <a:ea typeface="Calibri" panose="020F0502020204030204" pitchFamily="34" charset="0"/>
                <a:cs typeface="Times New Roman" panose="02020603050405020304" pitchFamily="18" charset="0"/>
              </a:rPr>
              <a:t>).</a:t>
            </a:r>
          </a:p>
          <a:p>
            <a:pPr algn="just"/>
            <a:r>
              <a:rPr lang="fr-FR" sz="1200">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Cette concertation préalable vise principalement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A </a:t>
            </a:r>
            <a:r>
              <a:rPr lang="fr-FR" sz="1100" b="1">
                <a:effectLst/>
                <a:latin typeface="Calibri" panose="020F0502020204030204" pitchFamily="34" charset="0"/>
                <a:ea typeface="Times New Roman" panose="02020603050405020304" pitchFamily="18" charset="0"/>
                <a:cs typeface="Times New Roman" panose="02020603050405020304" pitchFamily="18" charset="0"/>
              </a:rPr>
              <a:t>confirmer les dispositions convenues lors de la préparation des travaux </a:t>
            </a:r>
            <a:r>
              <a:rPr lang="fr-FR" sz="1100">
                <a:effectLst/>
                <a:latin typeface="Calibri" panose="020F0502020204030204" pitchFamily="34" charset="0"/>
                <a:ea typeface="Times New Roman" panose="02020603050405020304" pitchFamily="18" charset="0"/>
                <a:cs typeface="Times New Roman" panose="02020603050405020304" pitchFamily="18" charset="0"/>
              </a:rPr>
              <a:t>(entre le fonctionnaire dirigeant et le gestionnaire des travaux de l’entrepreneur) : nature des travaux, moyens d’exécution mis en œuvre, mesures de sécurité mises en œuvre par </a:t>
            </a:r>
            <a:r>
              <a:rPr lang="fr-FR" sz="1100" err="1">
                <a:effectLst/>
                <a:latin typeface="Calibri" panose="020F0502020204030204" pitchFamily="34" charset="0"/>
                <a:ea typeface="Times New Roman" panose="02020603050405020304" pitchFamily="18" charset="0"/>
                <a:cs typeface="Times New Roman" panose="02020603050405020304" pitchFamily="18" charset="0"/>
              </a:rPr>
              <a:t>Infrabel</a:t>
            </a:r>
            <a:r>
              <a:rPr lang="fr-FR" sz="110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Vérifient s’ils disposent bien de la dernière version des documents de travail (BNX, ILT…)</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A évaluer </a:t>
            </a:r>
            <a:r>
              <a:rPr lang="fr-FR" sz="1100" b="1">
                <a:effectLst/>
                <a:latin typeface="Calibri" panose="020F0502020204030204" pitchFamily="34" charset="0"/>
                <a:ea typeface="Times New Roman" panose="02020603050405020304" pitchFamily="18" charset="0"/>
                <a:cs typeface="Times New Roman" panose="02020603050405020304" pitchFamily="18" charset="0"/>
              </a:rPr>
              <a:t>l’impact d’éventuelles modifications apportées à ces dispositions et les risques éventuels </a:t>
            </a:r>
            <a:r>
              <a:rPr lang="fr-FR" sz="1100">
                <a:effectLst/>
                <a:latin typeface="Calibri" panose="020F0502020204030204" pitchFamily="34" charset="0"/>
                <a:ea typeface="Times New Roman" panose="02020603050405020304" pitchFamily="18" charset="0"/>
                <a:cs typeface="Times New Roman" panose="02020603050405020304" pitchFamily="18" charset="0"/>
              </a:rPr>
              <a:t>occasionnés (Last Minute Risk </a:t>
            </a:r>
            <a:r>
              <a:rPr lang="fr-FR" sz="1100" err="1">
                <a:effectLst/>
                <a:latin typeface="Calibri" panose="020F0502020204030204" pitchFamily="34" charset="0"/>
                <a:ea typeface="Times New Roman" panose="02020603050405020304" pitchFamily="18" charset="0"/>
                <a:cs typeface="Times New Roman" panose="02020603050405020304" pitchFamily="18" charset="0"/>
              </a:rPr>
              <a:t>Analysis</a:t>
            </a:r>
            <a:r>
              <a:rPr lang="fr-FR" sz="110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A rappeler le déroulement de la mise en œuvre des mesures de sécurité par </a:t>
            </a:r>
            <a:r>
              <a:rPr lang="fr-FR" sz="1100" err="1">
                <a:effectLst/>
                <a:latin typeface="Calibri" panose="020F0502020204030204" pitchFamily="34" charset="0"/>
                <a:ea typeface="Times New Roman" panose="02020603050405020304" pitchFamily="18" charset="0"/>
                <a:cs typeface="Times New Roman" panose="02020603050405020304" pitchFamily="18" charset="0"/>
              </a:rPr>
              <a:t>Infrabel</a:t>
            </a:r>
            <a:r>
              <a:rPr lang="fr-FR" sz="110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A convenir des modalités de concertation durant l’exécution des travaux.</a:t>
            </a:r>
          </a:p>
        </p:txBody>
      </p:sp>
    </p:spTree>
    <p:extLst>
      <p:ext uri="{BB962C8B-B14F-4D97-AF65-F5344CB8AC3E}">
        <p14:creationId xmlns:p14="http://schemas.microsoft.com/office/powerpoint/2010/main" val="292444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3. PRE-JOB BRIEFING DU PERSONNEL “ENTREPRENEUR ”</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r>
              <a:rPr lang="fr-FR" sz="1100">
                <a:effectLst/>
                <a:latin typeface="Calibri" panose="020F0502020204030204" pitchFamily="34" charset="0"/>
                <a:ea typeface="Calibri" panose="020F0502020204030204" pitchFamily="34" charset="0"/>
                <a:cs typeface="Times New Roman" panose="02020603050405020304" pitchFamily="18" charset="0"/>
              </a:rPr>
              <a:t>L’entrepreneur est responsable de l’information de son personnel et de celui de ses sous-traitants et en définit les modalités pratiques. </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r>
              <a:rPr lang="fr-FR" sz="1100">
                <a:effectLst/>
                <a:latin typeface="Calibri" panose="020F0502020204030204" pitchFamily="34" charset="0"/>
                <a:ea typeface="Calibri" panose="020F0502020204030204" pitchFamily="34" charset="0"/>
                <a:cs typeface="Times New Roman" panose="02020603050405020304" pitchFamily="18" charset="0"/>
              </a:rPr>
              <a:t>Infrabel recommande la tenue d’un ‘’PRE-JOB BRIEFING’’ du personnel par le chef de travail de l’entrepreneur portant, au minimum sur les points suivants :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Nature des travaux, moyens d’exécution mis en œuvre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Instructions de sécurité: modalités de communication pour le démarrage et l’arrêt des activités, les mesures de sécurité en vigueur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Limites de la zone de travail – modalités d’accès ;</a:t>
            </a:r>
          </a:p>
          <a:p>
            <a:pPr marL="342900" lvl="0" indent="-342900" algn="just">
              <a:buFont typeface="Times New Roman" panose="02020603050405020304" pitchFamily="18" charset="0"/>
              <a:buChar char="-"/>
            </a:pPr>
            <a:r>
              <a:rPr lang="fr-FR" sz="1100">
                <a:effectLst/>
                <a:latin typeface="Calibri" panose="020F0502020204030204" pitchFamily="34" charset="0"/>
                <a:ea typeface="Times New Roman" panose="02020603050405020304" pitchFamily="18" charset="0"/>
                <a:cs typeface="Times New Roman" panose="02020603050405020304" pitchFamily="18" charset="0"/>
              </a:rPr>
              <a:t>Rappel des dispositions en lien avec </a:t>
            </a:r>
            <a:r>
              <a:rPr lang="fr-FR" sz="1100" u="sng">
                <a:effectLst/>
                <a:latin typeface="Calibri" panose="020F0502020204030204" pitchFamily="34" charset="0"/>
                <a:ea typeface="Times New Roman" panose="02020603050405020304" pitchFamily="18" charset="0"/>
                <a:cs typeface="Times New Roman" panose="02020603050405020304" pitchFamily="18" charset="0"/>
              </a:rPr>
              <a:t>l’achèvement des travaux : </a:t>
            </a:r>
            <a:r>
              <a:rPr lang="fr-FR" sz="1100">
                <a:effectLst/>
                <a:latin typeface="Calibri" panose="020F0502020204030204" pitchFamily="34" charset="0"/>
                <a:ea typeface="Times New Roman" panose="02020603050405020304" pitchFamily="18" charset="0"/>
                <a:cs typeface="Times New Roman" panose="02020603050405020304" pitchFamily="18" charset="0"/>
              </a:rPr>
              <a:t>respect l’interdiction de reprendre toute activité dans la zone dangereuse / gabarit de la voie remise à disposition.</a:t>
            </a:r>
          </a:p>
          <a:p>
            <a:endParaRPr lang="fr-FR" sz="1100">
              <a:effectLst/>
              <a:latin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4. INTRODUCTION DE LA DEMANDE D’autorisation de TRAVAIL</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100">
              <a:effectLst/>
              <a:latin typeface="Calibri" panose="020F0502020204030204" pitchFamily="34" charset="0"/>
              <a:cs typeface="Times New Roman" panose="02020603050405020304" pitchFamily="18" charset="0"/>
            </a:endParaRPr>
          </a:p>
          <a:p>
            <a:endParaRPr lang="fr-FR" sz="1100">
              <a:effectLst/>
              <a:latin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introduit la demande d’autorisation de travail en remplissant la rubrique A du formulaire I427. Cette rubrique reprend les limites de la zone de travail sollicitée (ligne, voie, délimitations, mise hors tension de la caténaire).</a:t>
            </a:r>
          </a:p>
          <a:p>
            <a:r>
              <a:rPr lang="fr-FR" sz="180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Aucune activité et aucun empiètement dans la voie (personnel et/ou matériel) n’est autorisé à ce moment.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Calibri" panose="020F0502020204030204" pitchFamily="34" charset="0"/>
                <a:ea typeface="Calibri" panose="020F0502020204030204" pitchFamily="34" charset="0"/>
                <a:cs typeface="Times New Roman" panose="02020603050405020304" pitchFamily="18" charset="0"/>
              </a:rPr>
              <a:t> </a:t>
            </a:r>
          </a:p>
          <a:p>
            <a:r>
              <a:rPr lang="fr-FR" sz="1800" u="sng">
                <a:effectLst/>
                <a:latin typeface="Calibri" panose="020F0502020204030204" pitchFamily="34" charset="0"/>
                <a:ea typeface="Calibri" panose="020F0502020204030204" pitchFamily="34" charset="0"/>
                <a:cs typeface="Times New Roman" panose="02020603050405020304" pitchFamily="18" charset="0"/>
              </a:rPr>
              <a:t>Remarques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lphaUcPeriod"/>
            </a:pPr>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son délégué, peuvent choisir comme éléments de délimitation de la zone de travail, soit un appareil de voie, soit un signal fixe, soit une cumulée (point kilométrique). </a:t>
            </a:r>
          </a:p>
          <a:p>
            <a:pPr marL="800100" indent="-342900">
              <a:buFont typeface="+mj-lt"/>
              <a:buAutoNum type="alphaUcPeriod"/>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fr-FR" sz="1800">
                <a:effectLst/>
                <a:latin typeface="Calibri" panose="020F0502020204030204" pitchFamily="34" charset="0"/>
                <a:ea typeface="Calibri" panose="020F0502020204030204" pitchFamily="34" charset="0"/>
                <a:cs typeface="Times New Roman" panose="02020603050405020304" pitchFamily="18" charset="0"/>
              </a:rPr>
              <a:t>Si plusieurs voies sont à mettre hors service pour l’exécution des travaux, une demande d’autorisation de travail I427 sera introduite </a:t>
            </a:r>
            <a:r>
              <a:rPr lang="fr-FR" sz="1800" u="sng">
                <a:effectLst/>
                <a:latin typeface="Calibri" panose="020F0502020204030204" pitchFamily="34" charset="0"/>
                <a:ea typeface="Calibri" panose="020F0502020204030204" pitchFamily="34" charset="0"/>
                <a:cs typeface="Times New Roman" panose="02020603050405020304" pitchFamily="18" charset="0"/>
              </a:rPr>
              <a:t>pour chaque voie à mettre hors service</a:t>
            </a:r>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lphaUcPeriod"/>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fr-BE" sz="1800">
                <a:effectLst/>
                <a:latin typeface="Calibri" panose="020F0502020204030204" pitchFamily="34" charset="0"/>
                <a:ea typeface="Calibri" panose="020F0502020204030204" pitchFamily="34" charset="0"/>
                <a:cs typeface="Times New Roman" panose="02020603050405020304" pitchFamily="18" charset="0"/>
              </a:rPr>
              <a:t>Lorsqu’un ensemble de voies (Zone) sera simultanément mis hors service et remis à disposition, une demande de travail unique peut être introduite pour cette zone de travail (avec identification unique de la zone de travail telle que reprise aux documents de préparation communiqués à l’entrepreneur). Un schéma de la zone de travail doit </a:t>
            </a:r>
            <a:r>
              <a:rPr lang="fr-BE" sz="1800" u="sng">
                <a:effectLst/>
                <a:latin typeface="Calibri" panose="020F0502020204030204" pitchFamily="34" charset="0"/>
                <a:ea typeface="Calibri" panose="020F0502020204030204" pitchFamily="34" charset="0"/>
                <a:cs typeface="Times New Roman" panose="02020603050405020304" pitchFamily="18" charset="0"/>
              </a:rPr>
              <a:t>obligatoirement</a:t>
            </a:r>
            <a:r>
              <a:rPr lang="fr-BE" sz="1800">
                <a:effectLst/>
                <a:latin typeface="Calibri" panose="020F0502020204030204" pitchFamily="34" charset="0"/>
                <a:ea typeface="Calibri" panose="020F0502020204030204" pitchFamily="34" charset="0"/>
                <a:cs typeface="Times New Roman" panose="02020603050405020304" pitchFamily="18" charset="0"/>
              </a:rPr>
              <a:t> être joint au formulaire I427.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800100" indent="-342900">
              <a:buFont typeface="+mj-lt"/>
              <a:buAutoNum type="alphaUcPeriod"/>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fr-BE" sz="1800">
                <a:effectLst/>
                <a:latin typeface="Calibri" panose="020F0502020204030204" pitchFamily="34" charset="0"/>
                <a:ea typeface="Calibri" panose="020F0502020204030204" pitchFamily="34" charset="0"/>
                <a:cs typeface="Times New Roman" panose="02020603050405020304" pitchFamily="18" charset="0"/>
              </a:rPr>
              <a:t>Lorsque plusieurs entrepreneurs/prestataires de service </a:t>
            </a:r>
            <a:r>
              <a:rPr lang="fr-BE" sz="1800" u="sng">
                <a:effectLst/>
                <a:latin typeface="Calibri" panose="020F0502020204030204" pitchFamily="34" charset="0"/>
                <a:ea typeface="Calibri" panose="020F0502020204030204" pitchFamily="34" charset="0"/>
                <a:cs typeface="Times New Roman" panose="02020603050405020304" pitchFamily="18" charset="0"/>
              </a:rPr>
              <a:t>sans liens de subordination entre eux,</a:t>
            </a:r>
            <a:r>
              <a:rPr lang="fr-BE" sz="1800">
                <a:effectLst/>
                <a:latin typeface="Calibri" panose="020F0502020204030204" pitchFamily="34" charset="0"/>
                <a:ea typeface="Calibri" panose="020F0502020204030204" pitchFamily="34" charset="0"/>
                <a:cs typeface="Times New Roman" panose="02020603050405020304" pitchFamily="18" charset="0"/>
              </a:rPr>
              <a:t> sont présents simultanément et/ou successivement sur une même voie ou zone hors service, chaque entrepreneur ou prestataire de service doit introduire et recevoir sa propre demande d’autorisation de travail. Lors de travaux simultanés, il est recommandé de séparer les zones de travail des différents entrepreneurs présents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BE" sz="1800">
                <a:effectLst/>
                <a:latin typeface="Calibri" panose="020F050202020403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 absence de lien de subordination, on entend des entrepreneurs ou prestataires de service n’opérant pas en sous-traitance les uns pour les autres (entreprises désignées pour des marchés distincts et/ou supervisées par des fonctionnaires dirigeants distincts)</a:t>
            </a:r>
          </a:p>
          <a:p>
            <a:endParaRPr lang="fr-BE"/>
          </a:p>
        </p:txBody>
      </p:sp>
    </p:spTree>
    <p:extLst>
      <p:ext uri="{BB962C8B-B14F-4D97-AF65-F5344CB8AC3E}">
        <p14:creationId xmlns:p14="http://schemas.microsoft.com/office/powerpoint/2010/main" val="420876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5. </a:t>
            </a:r>
            <a:r>
              <a:rPr lang="fr-BE" sz="1400" b="1" u="none" strike="noStrike" kern="0" cap="all" spc="0" err="1">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CONTrôle</a:t>
            </a: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 de la demande d’autorisation de travail</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chef de travail Infrabel vérifie si les informations communiquées dans la demande correspondent à celles reprises aux documents en sa possession (BNX et documents travaux).</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Si la demande est conforme, il valide la rubrique A en signant la case prévue à cet effet.</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Si la demande n’est pas conforme, il barre la rubrique A et demande la réintroduction d’une demande conforme.</a:t>
            </a:r>
          </a:p>
          <a:p>
            <a:pPr algn="just"/>
            <a:endParaRPr lang="fr-FR"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6. 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 chef de travail d’Infrabel (ARET) :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procède à l’instauration des mesures de sécurité (mise hors service de(s) voie(s) / mise hors tension de la caténaire)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lorsque les mesures de sécurité sont appliquées, complète ensuite la(es) rubriques B (et C) du formulaire I427.</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L'information mentionne :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En rubrique B : les limites entre lesquelles la voie est mise hors service ainsi que la date et l’heure jusqu’à laquelle la mise hors service est prévue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En rubrique C : les limites entre lesquelles la caténaire est mise hors tension ainsi que la date et l’heure jusqu’à laquelle la mise hors tension est prévue.</a:t>
            </a: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80495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7. confirmation de l’APPLICATION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Ce n'est qu'après réception de l'exemplaire </a:t>
            </a:r>
            <a:r>
              <a:rPr lang="fr-FR" sz="1100" b="1">
                <a:effectLst/>
                <a:latin typeface="Calibri" panose="020F0502020204030204" pitchFamily="34" charset="0"/>
                <a:ea typeface="Calibri" panose="020F0502020204030204" pitchFamily="34" charset="0"/>
                <a:cs typeface="Times New Roman" panose="02020603050405020304" pitchFamily="18" charset="0"/>
              </a:rPr>
              <a:t>jaune</a:t>
            </a:r>
            <a:r>
              <a:rPr lang="fr-FR" sz="1100">
                <a:effectLst/>
                <a:latin typeface="Calibri" panose="020F0502020204030204" pitchFamily="34" charset="0"/>
                <a:ea typeface="Calibri" panose="020F0502020204030204" pitchFamily="34" charset="0"/>
                <a:cs typeface="Times New Roman" panose="02020603050405020304" pitchFamily="18" charset="0"/>
              </a:rPr>
              <a:t> du formulaire,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responsable de la communication (transmission) de l’autorisation de travail délivrée par </a:t>
            </a:r>
            <a:r>
              <a:rPr lang="fr-FR" sz="11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100">
                <a:effectLst/>
                <a:latin typeface="Calibri" panose="020F0502020204030204" pitchFamily="34" charset="0"/>
                <a:ea typeface="Calibri" panose="020F0502020204030204" pitchFamily="34" charset="0"/>
                <a:cs typeface="Times New Roman" panose="02020603050405020304" pitchFamily="18" charset="0"/>
              </a:rPr>
              <a:t>, à son personnel et celui de ses éventuels sous-traitants</a:t>
            </a:r>
          </a:p>
          <a:p>
            <a:pPr algn="just"/>
            <a:endParaRPr lang="fr-FR"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8. Information de la fin des travaux qui exigeaient la mise hors tension de la caténaire</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tension de la caténaire, le chef de travail entrepreneur (délégué de l’entrepreneur ou prestataire de services) en informe le chef de travail ARET </a:t>
            </a:r>
            <a:r>
              <a:rPr lang="fr-FR" sz="18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800">
                <a:effectLst/>
                <a:latin typeface="Calibri" panose="020F0502020204030204" pitchFamily="34" charset="0"/>
                <a:ea typeface="Calibri" panose="020F0502020204030204" pitchFamily="34" charset="0"/>
                <a:cs typeface="Times New Roman" panose="02020603050405020304" pitchFamily="18" charset="0"/>
              </a:rPr>
              <a:t>.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a:t>
            </a:r>
            <a:r>
              <a:rPr lang="fr-FR" sz="18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800">
                <a:effectLst/>
                <a:latin typeface="Calibri" panose="020F0502020204030204" pitchFamily="34" charset="0"/>
                <a:ea typeface="Calibri" panose="020F0502020204030204" pitchFamily="34" charset="0"/>
                <a:cs typeface="Times New Roman" panose="02020603050405020304" pitchFamily="18" charset="0"/>
              </a:rPr>
              <a:t>, après avoir signé la rubrique D du document I427 clôture les mesures de sécurité.</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En complétant</a:t>
            </a:r>
            <a:r>
              <a:rPr lang="fr-FR" sz="1800" u="sng">
                <a:effectLst/>
                <a:latin typeface="Calibri" panose="020F0502020204030204" pitchFamily="34" charset="0"/>
                <a:ea typeface="Calibri" panose="020F0502020204030204" pitchFamily="34" charset="0"/>
                <a:cs typeface="Times New Roman" panose="02020603050405020304" pitchFamily="18" charset="0"/>
              </a:rPr>
              <a:t> la rubrique D du carnet I_427</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qui exigeaient la mise hors tension de la caténaire, réalisés soit par son personnel, et/ou soit par ses éventuels sous-traitants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dégâts</a:t>
            </a:r>
            <a:r>
              <a:rPr lang="fr-FR" sz="1800">
                <a:effectLst/>
                <a:latin typeface="Calibri" panose="020F0502020204030204" pitchFamily="34" charset="0"/>
                <a:ea typeface="Times New Roman" panose="02020603050405020304" pitchFamily="18" charset="0"/>
                <a:cs typeface="Times New Roman" panose="02020603050405020304" pitchFamily="18" charset="0"/>
              </a:rPr>
              <a:t> à la caténaire occasionnés lors de l’exécution des travaux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d’éléments matériels</a:t>
            </a:r>
            <a:r>
              <a:rPr lang="fr-FR" sz="1800">
                <a:effectLst/>
                <a:latin typeface="Calibri" panose="020F0502020204030204" pitchFamily="34" charset="0"/>
                <a:ea typeface="Times New Roman" panose="02020603050405020304" pitchFamily="18" charset="0"/>
                <a:cs typeface="Times New Roman" panose="02020603050405020304" pitchFamily="18" charset="0"/>
              </a:rPr>
              <a:t> en contact avec la caténaire ou ne respectant pas la distance de sécurité minimale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tout son personnel, et/ou celui de ses éventuels sous-traitants, est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bien informé</a:t>
            </a:r>
            <a:r>
              <a:rPr lang="fr-FR" sz="1800">
                <a:effectLst/>
                <a:latin typeface="Calibri" panose="020F0502020204030204" pitchFamily="34" charset="0"/>
                <a:ea typeface="Times New Roman" panose="02020603050405020304" pitchFamily="18" charset="0"/>
                <a:cs typeface="Times New Roman" panose="02020603050405020304" pitchFamily="18" charset="0"/>
              </a:rPr>
              <a:t> de la remise sous tension de la caténaire.</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a:effectLst/>
                <a:latin typeface="Calibri" panose="020F0502020204030204" pitchFamily="34" charset="0"/>
                <a:ea typeface="Calibri" panose="020F0502020204030204" pitchFamily="34" charset="0"/>
                <a:cs typeface="Times New Roman" panose="02020603050405020304" pitchFamily="18" charset="0"/>
              </a:rPr>
              <a:t>qui exigeaient la mise hors tension de la caténaire, réalisés soit par son personnel, et/ou soit par ses éventuels sous-traitants.</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u="sng">
                <a:effectLst/>
                <a:latin typeface="Calibri" panose="020F0502020204030204" pitchFamily="34" charset="0"/>
                <a:ea typeface="Calibri" panose="020F0502020204030204" pitchFamily="34" charset="0"/>
                <a:cs typeface="Times New Roman" panose="02020603050405020304" pitchFamily="18" charset="0"/>
              </a:rPr>
              <a:t>Remarque :</a:t>
            </a:r>
            <a:r>
              <a:rPr lang="fr-FR" sz="1800">
                <a:effectLst/>
                <a:latin typeface="Calibri" panose="020F0502020204030204" pitchFamily="34" charset="0"/>
                <a:ea typeface="Calibri" panose="020F0502020204030204" pitchFamily="34" charset="0"/>
                <a:cs typeface="Times New Roman" panose="02020603050405020304" pitchFamily="18" charset="0"/>
              </a:rPr>
              <a:t> si des opérations se poursuivent sur la voie mise hors service, le chef de travail </a:t>
            </a:r>
            <a:r>
              <a:rPr lang="fr-FR" sz="18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800">
                <a:effectLst/>
                <a:latin typeface="Calibri" panose="020F0502020204030204" pitchFamily="34" charset="0"/>
                <a:ea typeface="Calibri" panose="020F0502020204030204" pitchFamily="34" charset="0"/>
                <a:cs typeface="Times New Roman" panose="02020603050405020304" pitchFamily="18" charset="0"/>
              </a:rPr>
              <a:t> fait appliquer les mesures de sécurité complémentaires pour travailler sous les caténaires sous tension (par exemple : activation blocage de levage sur les grues rail-route).</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59074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fontAlgn="base">
              <a:lnSpc>
                <a:spcPct val="115000"/>
              </a:lnSpc>
              <a:buSzPts val="1400"/>
              <a:buFont typeface="+mj-lt"/>
              <a:buNone/>
            </a:pPr>
            <a:endParaRPr lang="fr-BE" dirty="0"/>
          </a:p>
        </p:txBody>
      </p:sp>
    </p:spTree>
    <p:extLst>
      <p:ext uri="{BB962C8B-B14F-4D97-AF65-F5344CB8AC3E}">
        <p14:creationId xmlns:p14="http://schemas.microsoft.com/office/powerpoint/2010/main" val="350292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7. confirmation de l’APPLICATION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Ce n'est qu'après réception de l'exemplaire </a:t>
            </a:r>
            <a:r>
              <a:rPr lang="fr-FR" sz="1100" b="1">
                <a:effectLst/>
                <a:latin typeface="Calibri" panose="020F0502020204030204" pitchFamily="34" charset="0"/>
                <a:ea typeface="Calibri" panose="020F0502020204030204" pitchFamily="34" charset="0"/>
                <a:cs typeface="Times New Roman" panose="02020603050405020304" pitchFamily="18" charset="0"/>
              </a:rPr>
              <a:t>jaune</a:t>
            </a:r>
            <a:r>
              <a:rPr lang="fr-FR" sz="1100">
                <a:effectLst/>
                <a:latin typeface="Calibri" panose="020F0502020204030204" pitchFamily="34" charset="0"/>
                <a:ea typeface="Calibri" panose="020F0502020204030204" pitchFamily="34" charset="0"/>
                <a:cs typeface="Times New Roman" panose="02020603050405020304" pitchFamily="18" charset="0"/>
              </a:rPr>
              <a:t> du formulaire,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responsable de la communication (transmission) de l’autorisation de travail délivrée par Infrabel, à son personnel et celui de ses éventuels sous-traitants</a:t>
            </a:r>
          </a:p>
          <a:p>
            <a:pPr algn="just"/>
            <a:endParaRPr lang="fr-FR"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8. Information de la fin des travaux qui exigeaient la mise hors tension de la caténaire</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tension de la caténaire, le chef de travail entrepreneur (délégué de l’entrepreneur ou prestataire de services) en informe le chef de travail ARET Infrabel.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Infrabel, après avoir signé la rubrique D du document I427 clôture les mesures de sécurité.</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En complétant</a:t>
            </a:r>
            <a:r>
              <a:rPr lang="fr-FR" sz="1800" u="sng">
                <a:effectLst/>
                <a:latin typeface="Calibri" panose="020F0502020204030204" pitchFamily="34" charset="0"/>
                <a:ea typeface="Calibri" panose="020F0502020204030204" pitchFamily="34" charset="0"/>
                <a:cs typeface="Times New Roman" panose="02020603050405020304" pitchFamily="18" charset="0"/>
              </a:rPr>
              <a:t> la rubrique D du carnet I_427</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qui exigeaient la mise hors tension de la caténaire, réalisés soit par son personnel, et/ou soit par ses éventuels sous-traitants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dégâts</a:t>
            </a:r>
            <a:r>
              <a:rPr lang="fr-FR" sz="1800">
                <a:effectLst/>
                <a:latin typeface="Calibri" panose="020F0502020204030204" pitchFamily="34" charset="0"/>
                <a:ea typeface="Times New Roman" panose="02020603050405020304" pitchFamily="18" charset="0"/>
                <a:cs typeface="Times New Roman" panose="02020603050405020304" pitchFamily="18" charset="0"/>
              </a:rPr>
              <a:t> à la caténaire occasionnés lors de l’exécution des travaux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d’éléments matériels</a:t>
            </a:r>
            <a:r>
              <a:rPr lang="fr-FR" sz="1800">
                <a:effectLst/>
                <a:latin typeface="Calibri" panose="020F0502020204030204" pitchFamily="34" charset="0"/>
                <a:ea typeface="Times New Roman" panose="02020603050405020304" pitchFamily="18" charset="0"/>
                <a:cs typeface="Times New Roman" panose="02020603050405020304" pitchFamily="18" charset="0"/>
              </a:rPr>
              <a:t> en contact avec la caténaire ou ne respectant pas la distance de sécurité minimale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tout son personnel, et/ou celui de ses éventuels sous-traitants, est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bien informé</a:t>
            </a:r>
            <a:r>
              <a:rPr lang="fr-FR" sz="1800">
                <a:effectLst/>
                <a:latin typeface="Calibri" panose="020F0502020204030204" pitchFamily="34" charset="0"/>
                <a:ea typeface="Times New Roman" panose="02020603050405020304" pitchFamily="18" charset="0"/>
                <a:cs typeface="Times New Roman" panose="02020603050405020304" pitchFamily="18" charset="0"/>
              </a:rPr>
              <a:t> de la remise sous tension de la caténaire.</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a:effectLst/>
                <a:latin typeface="Calibri" panose="020F0502020204030204" pitchFamily="34" charset="0"/>
                <a:ea typeface="Calibri" panose="020F0502020204030204" pitchFamily="34" charset="0"/>
                <a:cs typeface="Times New Roman" panose="02020603050405020304" pitchFamily="18" charset="0"/>
              </a:rPr>
              <a:t>qui exigeaient la mise hors tension de la caténaire, réalisés soit par son personnel, et/ou soit par ses éventuels sous-traitants.</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u="sng">
                <a:effectLst/>
                <a:latin typeface="Calibri" panose="020F0502020204030204" pitchFamily="34" charset="0"/>
                <a:ea typeface="Calibri" panose="020F0502020204030204" pitchFamily="34" charset="0"/>
                <a:cs typeface="Times New Roman" panose="02020603050405020304" pitchFamily="18" charset="0"/>
              </a:rPr>
              <a:t>Remarque :</a:t>
            </a:r>
            <a:r>
              <a:rPr lang="fr-FR" sz="1800">
                <a:effectLst/>
                <a:latin typeface="Calibri" panose="020F0502020204030204" pitchFamily="34" charset="0"/>
                <a:ea typeface="Calibri" panose="020F0502020204030204" pitchFamily="34" charset="0"/>
                <a:cs typeface="Times New Roman" panose="02020603050405020304" pitchFamily="18" charset="0"/>
              </a:rPr>
              <a:t> si des opérations se poursuivent sur la voie mise hors service, le chef de travail Infrabel fait appliquer les mesures de sécurité complémentaires pour travailler sous les caténaires sous tension (par exemple : activation blocage de levage sur les grues rail-route).</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2791659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9. Information de la fin des travaux qui exigeaient la mise hors service de la voie</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service de la voie et a supprimé tout empiètement dans la zone dangereuse en ce qui concerne ses travaux, le chef de travail entrepreneur (délégué de l’entrepreneur ou prestataire de services) en informe le chef de travail ARET Infrabel. A cet effet la rubrique E du formulaire I_427 est remplie et signée par les deux parties. Dès ce moment-là, l'entrepreneur ou le prestataire de services (ou leur délégué en qualité de chef de travail) doit considérer la voie concernée comme remise en service. Le chef de travail ARET Infrabel, après avoir signé la rubrique E du document I427 clôture les mesures de sécurité.</a:t>
            </a: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Calibri" panose="020F0502020204030204" pitchFamily="34" charset="0"/>
                <a:ea typeface="Calibri" panose="020F0502020204030204" pitchFamily="34" charset="0"/>
                <a:cs typeface="Times New Roman" panose="02020603050405020304" pitchFamily="18" charset="0"/>
              </a:rPr>
              <a:t>En complétant </a:t>
            </a:r>
            <a:r>
              <a:rPr lang="fr-FR" sz="1800" u="sng">
                <a:effectLst/>
                <a:latin typeface="Calibri" panose="020F0502020204030204" pitchFamily="34" charset="0"/>
                <a:ea typeface="Calibri" panose="020F0502020204030204" pitchFamily="34" charset="0"/>
                <a:cs typeface="Times New Roman" panose="02020603050405020304" pitchFamily="18" charset="0"/>
              </a:rPr>
              <a:t>la rubrique E du carnet I_427</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qui exigeaient la mise hors service de la voie, et la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libération de la voie </a:t>
            </a:r>
            <a:r>
              <a:rPr lang="fr-FR" sz="1800">
                <a:effectLst/>
                <a:latin typeface="Calibri" panose="020F0502020204030204" pitchFamily="34" charset="0"/>
                <a:ea typeface="Times New Roman" panose="02020603050405020304" pitchFamily="18" charset="0"/>
                <a:cs typeface="Times New Roman" panose="02020603050405020304" pitchFamily="18" charset="0"/>
              </a:rPr>
              <a:t>par son personnel, et/ou soit par ses éventuels sous-traitants ;</a:t>
            </a:r>
          </a:p>
          <a:p>
            <a:pPr marL="342900" lvl="0" indent="-342900">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tout obstacle</a:t>
            </a:r>
            <a:r>
              <a:rPr lang="fr-FR" sz="1800">
                <a:effectLst/>
                <a:latin typeface="Calibri" panose="020F0502020204030204" pitchFamily="34" charset="0"/>
                <a:ea typeface="Times New Roman" panose="02020603050405020304" pitchFamily="18" charset="0"/>
                <a:cs typeface="Times New Roman" panose="02020603050405020304" pitchFamily="18" charset="0"/>
              </a:rPr>
              <a:t> dans la voie remise à disposition du fait d’outillage, matériel ou matériaux entreposé dans ou aux abords de la voie;</a:t>
            </a:r>
          </a:p>
          <a:p>
            <a:pPr marL="342900" lvl="0" indent="-342900">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que suite aux travaux exécutés,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l’état de la voie est conforme aux prescriptions techniques réglementaires en vigueur</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que tout son personnel, et/ou celui de ses éventuels sous-traitants, est bien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informé de la remise en service de la voie</a:t>
            </a:r>
            <a:r>
              <a:rPr lang="fr-FR" sz="1800">
                <a:effectLst/>
                <a:latin typeface="Calibri" panose="020F0502020204030204" pitchFamily="34" charset="0"/>
                <a:ea typeface="Times New Roman" panose="02020603050405020304" pitchFamily="18" charset="0"/>
                <a:cs typeface="Times New Roman" panose="02020603050405020304" pitchFamily="18" charset="0"/>
              </a:rPr>
              <a:t>, et de l’interdiction de reprise de toute activité dans la zone dangereuse d’une voie en service, en l’absence de la confirmation de l’application effective d’une autre mesure de protection.</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a:effectLst/>
                <a:latin typeface="Calibri" panose="020F0502020204030204" pitchFamily="34" charset="0"/>
                <a:ea typeface="Calibri" panose="020F0502020204030204" pitchFamily="34" charset="0"/>
                <a:cs typeface="Times New Roman" panose="02020603050405020304" pitchFamily="18" charset="0"/>
              </a:rPr>
              <a:t>qui exigeaient la mise hors service de la voie et de la </a:t>
            </a:r>
            <a:r>
              <a:rPr lang="fr-FR" sz="1800" b="1">
                <a:effectLst/>
                <a:latin typeface="Calibri" panose="020F0502020204030204" pitchFamily="34" charset="0"/>
                <a:ea typeface="Calibri" panose="020F0502020204030204" pitchFamily="34" charset="0"/>
                <a:cs typeface="Times New Roman" panose="02020603050405020304" pitchFamily="18" charset="0"/>
              </a:rPr>
              <a:t>suppression de tout empiètement</a:t>
            </a:r>
            <a:r>
              <a:rPr lang="fr-FR" sz="1800">
                <a:effectLst/>
                <a:latin typeface="Calibri" panose="020F0502020204030204" pitchFamily="34" charset="0"/>
                <a:ea typeface="Calibri" panose="020F0502020204030204" pitchFamily="34" charset="0"/>
                <a:cs typeface="Times New Roman" panose="02020603050405020304" pitchFamily="18" charset="0"/>
              </a:rPr>
              <a:t> dans la zone dangereuse, soit par son personnel, et/ou soit par ses éventuels sous-traitants, et/ou du matériel / matériaux manipulés lors de l’exécution des travaux.</a:t>
            </a:r>
          </a:p>
          <a:p>
            <a:pPr algn="just"/>
            <a:r>
              <a:rPr lang="fr-BE" sz="1800">
                <a:effectLst/>
                <a:latin typeface="Calibri" panose="020F050202020403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BE" sz="1800">
                <a:effectLst/>
                <a:latin typeface="Calibri" panose="020F0502020204030204" pitchFamily="34" charset="0"/>
                <a:ea typeface="Calibri" panose="020F0502020204030204" pitchFamily="34" charset="0"/>
                <a:cs typeface="Times New Roman" panose="02020603050405020304" pitchFamily="18" charset="0"/>
              </a:rPr>
              <a:t>Les rubriques D et E peuvent être complétées simultanément.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u="sng">
                <a:effectLst/>
                <a:latin typeface="Calibri" panose="020F0502020204030204" pitchFamily="34" charset="0"/>
                <a:ea typeface="Calibri" panose="020F0502020204030204" pitchFamily="34" charset="0"/>
                <a:cs typeface="Times New Roman" panose="02020603050405020304" pitchFamily="18" charset="0"/>
              </a:rPr>
              <a:t>Remarque :</a:t>
            </a:r>
            <a:r>
              <a:rPr lang="fr-FR" sz="1800">
                <a:effectLst/>
                <a:latin typeface="Calibri" panose="020F0502020204030204" pitchFamily="34" charset="0"/>
                <a:ea typeface="Calibri" panose="020F0502020204030204" pitchFamily="34" charset="0"/>
                <a:cs typeface="Times New Roman" panose="02020603050405020304" pitchFamily="18" charset="0"/>
              </a:rPr>
              <a:t> si des opérations se poursuivent après la remise en service de la voie (avec application d’une autre mesure de sécurité), le chef de travail Infrabel et le chef de travail entrepreneur s’entendent sur les modalités de reprise du travail.</a:t>
            </a:r>
          </a:p>
          <a:p>
            <a:r>
              <a:rPr lang="fr-FR" sz="1800">
                <a:effectLst/>
                <a:latin typeface="Calibri" panose="020F0502020204030204" pitchFamily="34" charset="0"/>
                <a:ea typeface="Calibri" panose="020F0502020204030204" pitchFamily="34" charset="0"/>
                <a:cs typeface="Times New Roman" panose="02020603050405020304" pitchFamily="18" charset="0"/>
              </a:rPr>
              <a:t> </a:t>
            </a:r>
          </a:p>
          <a:p>
            <a:r>
              <a:rPr lang="fr-FR" sz="1800">
                <a:effectLst/>
                <a:latin typeface="Calibri" panose="020F0502020204030204" pitchFamily="34" charset="0"/>
                <a:ea typeface="Calibri" panose="020F0502020204030204" pitchFamily="34" charset="0"/>
                <a:cs typeface="Times New Roman" panose="02020603050405020304" pitchFamily="18" charset="0"/>
              </a:rPr>
              <a:t>A</a:t>
            </a:r>
            <a:r>
              <a:rPr lang="fr-FR" sz="1800" u="sng">
                <a:effectLst/>
                <a:latin typeface="Calibri" panose="020F0502020204030204" pitchFamily="34" charset="0"/>
                <a:ea typeface="Calibri" panose="020F0502020204030204" pitchFamily="34" charset="0"/>
                <a:cs typeface="Times New Roman" panose="02020603050405020304" pitchFamily="18" charset="0"/>
              </a:rPr>
              <a:t>vant de signer la rubrique E et de remettre la voie à disposition de l’exploitation</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Infrabel :</a:t>
            </a:r>
          </a:p>
          <a:p>
            <a:pPr marL="342900" lvl="0" indent="-342900">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vérifie (ponctuellement)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tout obstacle</a:t>
            </a:r>
            <a:r>
              <a:rPr lang="fr-FR" sz="1800">
                <a:effectLst/>
                <a:latin typeface="Calibri" panose="020F0502020204030204" pitchFamily="34" charset="0"/>
                <a:ea typeface="Times New Roman" panose="02020603050405020304" pitchFamily="18" charset="0"/>
                <a:cs typeface="Times New Roman" panose="02020603050405020304" pitchFamily="18" charset="0"/>
              </a:rPr>
              <a:t> dans la voie remise à disposition du fait d’outillage, matériel ou matériaux entreposé dans ou aux abords de la voie;</a:t>
            </a:r>
          </a:p>
          <a:p>
            <a:pPr marL="342900" lvl="0" indent="-342900">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vérifie </a:t>
            </a:r>
            <a:r>
              <a:rPr lang="fr-FR" sz="1800" u="sng">
                <a:effectLst/>
                <a:latin typeface="Calibri" panose="020F0502020204030204" pitchFamily="34" charset="0"/>
                <a:ea typeface="Times New Roman" panose="02020603050405020304" pitchFamily="18" charset="0"/>
                <a:cs typeface="Times New Roman" panose="02020603050405020304" pitchFamily="18" charset="0"/>
              </a:rPr>
              <a:t>selon les directives communiquées par sa ligne hiérarchique</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que suite aux travaux exécutés,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l’état de la voie est conforme aux prescriptions techniques réglementaires en vigueur.</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457200"/>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457200"/>
            <a:r>
              <a:rPr lang="fr-FR" sz="1800">
                <a:effectLst/>
                <a:latin typeface="Calibri" panose="020F0502020204030204" pitchFamily="34" charset="0"/>
                <a:ea typeface="Calibri" panose="020F0502020204030204" pitchFamily="34" charset="0"/>
                <a:cs typeface="Times New Roman" panose="02020603050405020304" pitchFamily="18" charset="0"/>
              </a:rPr>
              <a:t>En cas d’anomalies observées lors de ces contrôles, un </a:t>
            </a:r>
            <a:r>
              <a:rPr lang="fr-FR" sz="1800" b="1">
                <a:effectLst/>
                <a:latin typeface="Calibri" panose="020F0502020204030204" pitchFamily="34" charset="0"/>
                <a:ea typeface="Calibri" panose="020F0502020204030204" pitchFamily="34" charset="0"/>
                <a:cs typeface="Times New Roman" panose="02020603050405020304" pitchFamily="18" charset="0"/>
              </a:rPr>
              <a:t>contrôle approfondi et complet</a:t>
            </a:r>
            <a:r>
              <a:rPr lang="fr-FR" sz="1800">
                <a:effectLst/>
                <a:latin typeface="Calibri" panose="020F0502020204030204" pitchFamily="34" charset="0"/>
                <a:ea typeface="Calibri" panose="020F0502020204030204" pitchFamily="34" charset="0"/>
                <a:cs typeface="Times New Roman" panose="02020603050405020304" pitchFamily="18" charset="0"/>
              </a:rPr>
              <a:t> de la zone de travail est obligatoire.</a:t>
            </a:r>
          </a:p>
          <a:p>
            <a:r>
              <a:rPr lang="fr-FR"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Une attention particulière doit être portée sur le matériel entreposé dans les voies (par exemple coupons de rails positionnés sur la banquette de ballast) ou dans l’entrevoie.</a:t>
            </a:r>
          </a:p>
          <a:p>
            <a:r>
              <a:rPr lang="fr-B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 contrôles sur la qualité du travail exécuté par l’entrepreneur, sont à réaliser au cours de l’exécution du travail. Toute anomalie observée pouvant compromettre la remise à disposition de la voie doit être communiquée à l’entrepreneur pour correction immédiate.</a:t>
            </a:r>
            <a:endParaRPr lang="fr-FR"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36480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dirty="0"/>
          </a:p>
        </p:txBody>
      </p:sp>
    </p:spTree>
    <p:extLst>
      <p:ext uri="{BB962C8B-B14F-4D97-AF65-F5344CB8AC3E}">
        <p14:creationId xmlns:p14="http://schemas.microsoft.com/office/powerpoint/2010/main" val="81332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a:t>Principe du Blocage des Mouvements</a:t>
            </a:r>
            <a:r>
              <a:rPr lang="fr-FR" b="1" baseline="0"/>
              <a:t> </a:t>
            </a:r>
            <a:endParaRPr lang="fr-FR" b="1"/>
          </a:p>
          <a:p>
            <a:pPr algn="just"/>
            <a:endParaRPr lang="nl-BE" sz="1200" kern="1200">
              <a:solidFill>
                <a:schemeClr val="tx1"/>
              </a:solidFill>
              <a:effectLst/>
              <a:latin typeface="Arial" charset="0"/>
              <a:ea typeface="+mn-ea"/>
              <a:cs typeface="Arial" charset="0"/>
            </a:endParaRPr>
          </a:p>
          <a:p>
            <a:pPr algn="just"/>
            <a:r>
              <a:rPr lang="fr-FR" sz="1200" b="0" i="0" u="none" strike="noStrike" kern="1200" baseline="0">
                <a:solidFill>
                  <a:schemeClr val="tx1"/>
                </a:solidFill>
                <a:latin typeface="Arial" charset="0"/>
                <a:ea typeface="+mn-ea"/>
                <a:cs typeface="Arial" charset="0"/>
              </a:rPr>
              <a:t>On entend par « </a:t>
            </a:r>
            <a:r>
              <a:rPr lang="fr-FR" sz="1200" b="1" i="0" u="none" strike="noStrike" kern="1200" baseline="0">
                <a:solidFill>
                  <a:schemeClr val="tx1"/>
                </a:solidFill>
                <a:latin typeface="Arial" charset="0"/>
                <a:ea typeface="+mn-ea"/>
                <a:cs typeface="Arial" charset="0"/>
              </a:rPr>
              <a:t>blocage des mouvements</a:t>
            </a:r>
            <a:r>
              <a:rPr lang="fr-FR" sz="1200" b="0" i="0" u="none" strike="noStrike" kern="1200" baseline="0">
                <a:solidFill>
                  <a:schemeClr val="tx1"/>
                </a:solidFill>
                <a:latin typeface="Arial" charset="0"/>
                <a:ea typeface="+mn-ea"/>
                <a:cs typeface="Arial" charset="0"/>
              </a:rPr>
              <a:t> », une méthode de protection qui permet l’interruption temporaire de la circulation ferroviaire, au droit de la zone de travail, par le maintien à l’arrêt des signaux encadrant la zone de travail. Les opérations avec empiètement de type II prévu ou non prévu dans le gabarit de la voie en service, sont réalisées durant les périodes d’interruption de la circulation ferroviaire sur cette voie. </a:t>
            </a:r>
          </a:p>
          <a:p>
            <a:endParaRPr lang="fr-FR"/>
          </a:p>
          <a:p>
            <a:pPr marL="0" marR="0" lvl="0" indent="0" algn="just" defTabSz="914400" rtl="0" eaLnBrk="1" fontAlgn="base" latinLnBrk="0" hangingPunct="1">
              <a:lnSpc>
                <a:spcPct val="100000"/>
              </a:lnSpc>
              <a:spcBef>
                <a:spcPct val="30000"/>
              </a:spcBef>
              <a:spcAft>
                <a:spcPct val="0"/>
              </a:spcAft>
              <a:buClrTx/>
              <a:buSzTx/>
              <a:buFontTx/>
              <a:buNone/>
              <a:tabLst/>
              <a:defRPr/>
            </a:pPr>
            <a:r>
              <a:rPr lang="fr-FR" sz="1200" b="0" i="0" u="none" strike="noStrike" kern="1200" baseline="0">
                <a:solidFill>
                  <a:schemeClr val="tx1"/>
                </a:solidFill>
                <a:latin typeface="Arial" charset="0"/>
                <a:ea typeface="+mn-ea"/>
                <a:cs typeface="Arial" charset="0"/>
              </a:rPr>
              <a:t>Dans les méthodes de protection par </a:t>
            </a:r>
            <a:r>
              <a:rPr lang="fr-FR" sz="1200" b="1" i="0" u="none" strike="noStrike" kern="1200" baseline="0">
                <a:solidFill>
                  <a:schemeClr val="tx1"/>
                </a:solidFill>
                <a:latin typeface="Arial" charset="0"/>
                <a:ea typeface="+mn-ea"/>
                <a:cs typeface="Arial" charset="0"/>
              </a:rPr>
              <a:t>blocage des mouvements non matérialisé, </a:t>
            </a:r>
            <a:r>
              <a:rPr lang="fr-FR" sz="1200" b="0" i="0" u="none" strike="noStrike" kern="1200" baseline="0">
                <a:solidFill>
                  <a:schemeClr val="tx1"/>
                </a:solidFill>
                <a:latin typeface="Arial" charset="0"/>
                <a:ea typeface="+mn-ea"/>
                <a:cs typeface="Arial" charset="0"/>
              </a:rPr>
              <a:t>le maintien à l’arrêt des signaux encadrant la zone de travail est assuré par la prise de mesures techniques par un agent présent en cabine de signalisation. La levée de ces mesures (afin de permettre les circulations ferroviaires) est opérée après échanges de télégrammes entre le chef de travail (Agent Responsable de l’Exécution des Travaux) ou l’agent délégué présent sur le terrain, et l’agent en cabine. Les demandes de libération de la zone dangereuse / gabarit de la voie sont intégralement assurées par l’agent présent en cabine de signalisation. </a:t>
            </a:r>
            <a:endParaRPr lang="en-GB" sz="1200" kern="1200">
              <a:solidFill>
                <a:schemeClr val="tx1"/>
              </a:solidFill>
              <a:effectLst/>
              <a:latin typeface="Arial" charset="0"/>
              <a:ea typeface="+mn-ea"/>
              <a:cs typeface="Arial" charset="0"/>
            </a:endParaRPr>
          </a:p>
          <a:p>
            <a:endParaRPr lang="fr-FR"/>
          </a:p>
        </p:txBody>
      </p:sp>
      <p:sp>
        <p:nvSpPr>
          <p:cNvPr id="4" name="Espace réservé du numéro de diapositive 3"/>
          <p:cNvSpPr>
            <a:spLocks noGrp="1"/>
          </p:cNvSpPr>
          <p:nvPr>
            <p:ph type="sldNum" sz="quarter" idx="5"/>
          </p:nvPr>
        </p:nvSpPr>
        <p:spPr/>
        <p:txBody>
          <a:bodyPr/>
          <a:lstStyle/>
          <a:p>
            <a:fld id="{6DC0A393-39A7-5C44-9942-E5E6E3DB97A7}" type="slidenum">
              <a:rPr lang="nl-BE" smtClean="0"/>
              <a:t>37</a:t>
            </a:fld>
            <a:endParaRPr lang="nl-BE"/>
          </a:p>
        </p:txBody>
      </p:sp>
    </p:spTree>
    <p:extLst>
      <p:ext uri="{BB962C8B-B14F-4D97-AF65-F5344CB8AC3E}">
        <p14:creationId xmlns:p14="http://schemas.microsoft.com/office/powerpoint/2010/main" val="412527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DC0A393-39A7-5C44-9942-E5E6E3DB97A7}" type="slidenum">
              <a:rPr lang="nl-BE" smtClean="0"/>
              <a:t>5</a:t>
            </a:fld>
            <a:endParaRPr lang="nl-BE"/>
          </a:p>
        </p:txBody>
      </p:sp>
    </p:spTree>
    <p:extLst>
      <p:ext uri="{BB962C8B-B14F-4D97-AF65-F5344CB8AC3E}">
        <p14:creationId xmlns:p14="http://schemas.microsoft.com/office/powerpoint/2010/main" val="1876790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a:t>Principe du Blocage des Mouvements</a:t>
            </a:r>
            <a:r>
              <a:rPr lang="fr-FR" b="1" baseline="0"/>
              <a:t> </a:t>
            </a:r>
            <a:endParaRPr lang="fr-FR" b="1"/>
          </a:p>
          <a:p>
            <a:pPr algn="just"/>
            <a:endParaRPr lang="nl-BE" sz="1200" kern="1200">
              <a:solidFill>
                <a:schemeClr val="tx1"/>
              </a:solidFill>
              <a:effectLst/>
              <a:latin typeface="Arial" charset="0"/>
              <a:ea typeface="+mn-ea"/>
              <a:cs typeface="Arial" charset="0"/>
            </a:endParaRPr>
          </a:p>
          <a:p>
            <a:pPr algn="just"/>
            <a:r>
              <a:rPr lang="fr-FR" sz="1200" b="0" i="0" u="none" strike="noStrike" kern="1200" baseline="0">
                <a:solidFill>
                  <a:schemeClr val="tx1"/>
                </a:solidFill>
                <a:latin typeface="Arial" charset="0"/>
                <a:ea typeface="+mn-ea"/>
                <a:cs typeface="Arial" charset="0"/>
              </a:rPr>
              <a:t>On entend par « </a:t>
            </a:r>
            <a:r>
              <a:rPr lang="fr-FR" sz="1200" b="1" i="0" u="none" strike="noStrike" kern="1200" baseline="0">
                <a:solidFill>
                  <a:schemeClr val="tx1"/>
                </a:solidFill>
                <a:latin typeface="Arial" charset="0"/>
                <a:ea typeface="+mn-ea"/>
                <a:cs typeface="Arial" charset="0"/>
              </a:rPr>
              <a:t>blocage des mouvements</a:t>
            </a:r>
            <a:r>
              <a:rPr lang="fr-FR" sz="1200" b="0" i="0" u="none" strike="noStrike" kern="1200" baseline="0">
                <a:solidFill>
                  <a:schemeClr val="tx1"/>
                </a:solidFill>
                <a:latin typeface="Arial" charset="0"/>
                <a:ea typeface="+mn-ea"/>
                <a:cs typeface="Arial" charset="0"/>
              </a:rPr>
              <a:t> », une méthode de protection qui permet l’interruption temporaire de la circulation ferroviaire, au droit de la zone de travail, par le maintien à l’arrêt des signaux encadrant la zone de travail. Les opérations avec empiètement de type II prévu ou non prévu dans le gabarit de la voie en service, sont réalisées durant les périodes d’interruption de la circulation ferroviaire sur cette voie. </a:t>
            </a:r>
          </a:p>
          <a:p>
            <a:endParaRPr lang="fr-FR"/>
          </a:p>
          <a:p>
            <a:pPr marL="0" marR="0" lvl="0" indent="0" algn="just" defTabSz="914400" rtl="0" eaLnBrk="1" fontAlgn="base" latinLnBrk="0" hangingPunct="1">
              <a:lnSpc>
                <a:spcPct val="100000"/>
              </a:lnSpc>
              <a:spcBef>
                <a:spcPct val="30000"/>
              </a:spcBef>
              <a:spcAft>
                <a:spcPct val="0"/>
              </a:spcAft>
              <a:buClrTx/>
              <a:buSzTx/>
              <a:buFontTx/>
              <a:buNone/>
              <a:tabLst/>
              <a:defRPr/>
            </a:pPr>
            <a:r>
              <a:rPr lang="fr-FR" sz="1200" b="0" i="0" u="none" strike="noStrike" kern="1200" baseline="0">
                <a:solidFill>
                  <a:schemeClr val="tx1"/>
                </a:solidFill>
                <a:latin typeface="Arial" charset="0"/>
                <a:ea typeface="+mn-ea"/>
                <a:cs typeface="Arial" charset="0"/>
              </a:rPr>
              <a:t>Dans les méthodes de protection par </a:t>
            </a:r>
            <a:r>
              <a:rPr lang="fr-FR" sz="1200" b="1" i="0" u="none" strike="noStrike" kern="1200" baseline="0">
                <a:solidFill>
                  <a:schemeClr val="tx1"/>
                </a:solidFill>
                <a:latin typeface="Arial" charset="0"/>
                <a:ea typeface="+mn-ea"/>
                <a:cs typeface="Arial" charset="0"/>
              </a:rPr>
              <a:t>blocage des mouvements non matérialisé, </a:t>
            </a:r>
            <a:r>
              <a:rPr lang="fr-FR" sz="1200" b="0" i="0" u="none" strike="noStrike" kern="1200" baseline="0">
                <a:solidFill>
                  <a:schemeClr val="tx1"/>
                </a:solidFill>
                <a:latin typeface="Arial" charset="0"/>
                <a:ea typeface="+mn-ea"/>
                <a:cs typeface="Arial" charset="0"/>
              </a:rPr>
              <a:t>le maintien à l’arrêt des signaux encadrant la zone de travail est assuré par la prise de mesures techniques par un agent présent en cabine de signalisation. La levée de ces mesures (afin de permettre les circulations ferroviaires) est opérée après échanges de télégrammes entre le chef de travail (Agent Responsable de l’Exécution des Travaux) ou l’agent délégué présent sur le terrain, et l’agent en cabine. Les demandes de libération de la zone dangereuse / gabarit de la voie sont intégralement assurées par l’agent présent en cabine de signalisation. </a:t>
            </a:r>
            <a:endParaRPr lang="en-GB" sz="1200" kern="1200">
              <a:solidFill>
                <a:schemeClr val="tx1"/>
              </a:solidFill>
              <a:effectLst/>
              <a:latin typeface="Arial" charset="0"/>
              <a:ea typeface="+mn-ea"/>
              <a:cs typeface="Arial" charset="0"/>
            </a:endParaRPr>
          </a:p>
          <a:p>
            <a:endParaRPr lang="fr-FR"/>
          </a:p>
        </p:txBody>
      </p:sp>
      <p:sp>
        <p:nvSpPr>
          <p:cNvPr id="4" name="Espace réservé du numéro de diapositive 3"/>
          <p:cNvSpPr>
            <a:spLocks noGrp="1"/>
          </p:cNvSpPr>
          <p:nvPr>
            <p:ph type="sldNum" sz="quarter" idx="5"/>
          </p:nvPr>
        </p:nvSpPr>
        <p:spPr/>
        <p:txBody>
          <a:bodyPr/>
          <a:lstStyle/>
          <a:p>
            <a:fld id="{6DC0A393-39A7-5C44-9942-E5E6E3DB97A7}" type="slidenum">
              <a:rPr lang="nl-BE" smtClean="0"/>
              <a:t>38</a:t>
            </a:fld>
            <a:endParaRPr lang="nl-BE"/>
          </a:p>
        </p:txBody>
      </p:sp>
    </p:spTree>
    <p:extLst>
      <p:ext uri="{BB962C8B-B14F-4D97-AF65-F5344CB8AC3E}">
        <p14:creationId xmlns:p14="http://schemas.microsoft.com/office/powerpoint/2010/main" val="4212393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a:t>Principe du dispositif d’annonce</a:t>
            </a:r>
          </a:p>
          <a:p>
            <a:pPr algn="just"/>
            <a:endParaRPr lang="nl-BE" sz="1200" kern="1200">
              <a:solidFill>
                <a:schemeClr val="tx1"/>
              </a:solidFill>
              <a:effectLst/>
              <a:latin typeface="Arial" charset="0"/>
              <a:ea typeface="+mn-ea"/>
              <a:cs typeface="Arial" charset="0"/>
            </a:endParaRPr>
          </a:p>
          <a:p>
            <a:pPr lvl="0" algn="just">
              <a:defRPr/>
            </a:pPr>
            <a:r>
              <a:rPr lang="fr-BE" sz="1200">
                <a:solidFill>
                  <a:schemeClr val="accent2"/>
                </a:solidFill>
                <a:latin typeface="+mn-lt"/>
              </a:rPr>
              <a:t>Un </a:t>
            </a:r>
            <a:r>
              <a:rPr lang="fr-BE" sz="1200" b="1">
                <a:solidFill>
                  <a:schemeClr val="accent2"/>
                </a:solidFill>
                <a:latin typeface="+mn-lt"/>
              </a:rPr>
              <a:t>dispositif d’annonces</a:t>
            </a:r>
            <a:r>
              <a:rPr lang="fr-BE" sz="1200">
                <a:solidFill>
                  <a:schemeClr val="accent2"/>
                </a:solidFill>
                <a:latin typeface="+mn-lt"/>
              </a:rPr>
              <a:t> est un dispositif par lequel, tout mouvement (d’un véhicule ferroviaire) se dirigeant vers la zone de chantier, est signalé suffisamment à l’avance pour :</a:t>
            </a:r>
          </a:p>
          <a:p>
            <a:pPr marL="284400" indent="-284400" algn="l" defTabSz="685800">
              <a:spcBef>
                <a:spcPts val="0"/>
              </a:spcBef>
              <a:spcAft>
                <a:spcPts val="0"/>
              </a:spcAft>
              <a:buClr>
                <a:schemeClr val="bg2"/>
              </a:buClr>
              <a:buFont typeface="Arial" panose="020B0604020202020204" pitchFamily="34" charset="0"/>
              <a:buChar char="•"/>
              <a:defRPr/>
            </a:pPr>
            <a:r>
              <a:rPr lang="fr-BE" sz="1200" kern="0">
                <a:solidFill>
                  <a:schemeClr val="accent2"/>
                </a:solidFill>
                <a:latin typeface="Calibri" panose="020F0502020204030204" pitchFamily="34" charset="0"/>
                <a:cs typeface="Calibri" panose="020F0502020204030204" pitchFamily="34" charset="0"/>
              </a:rPr>
              <a:t>Arrêter toute activité pouvant occasionner un risque d’empiètement de type I ou de type II ;</a:t>
            </a:r>
          </a:p>
          <a:p>
            <a:pPr marL="284400" indent="-284400" algn="l" defTabSz="685800">
              <a:spcBef>
                <a:spcPts val="0"/>
              </a:spcBef>
              <a:spcAft>
                <a:spcPts val="0"/>
              </a:spcAft>
              <a:buClr>
                <a:schemeClr val="bg2"/>
              </a:buClr>
              <a:buFont typeface="Arial" panose="020B0604020202020204" pitchFamily="34" charset="0"/>
              <a:buChar char="•"/>
              <a:defRPr/>
            </a:pPr>
            <a:r>
              <a:rPr lang="fr-BE" sz="1200" kern="0">
                <a:solidFill>
                  <a:schemeClr val="accent2"/>
                </a:solidFill>
                <a:latin typeface="Calibri" panose="020F0502020204030204" pitchFamily="34" charset="0"/>
                <a:cs typeface="Calibri" panose="020F0502020204030204" pitchFamily="34" charset="0"/>
              </a:rPr>
              <a:t>Maintenir l’attention du personnel et des opérateurs d’engins durant le passage du mouvement;</a:t>
            </a:r>
          </a:p>
          <a:p>
            <a:pPr marL="284400" indent="-284400" algn="l" defTabSz="685800">
              <a:spcBef>
                <a:spcPts val="0"/>
              </a:spcBef>
              <a:spcAft>
                <a:spcPts val="0"/>
              </a:spcAft>
              <a:buClr>
                <a:schemeClr val="bg2"/>
              </a:buClr>
              <a:buFont typeface="Arial" panose="020B0604020202020204" pitchFamily="34" charset="0"/>
              <a:buChar char="•"/>
              <a:defRPr/>
            </a:pPr>
            <a:r>
              <a:rPr lang="fr-BE" sz="1200" kern="0">
                <a:solidFill>
                  <a:schemeClr val="accent2"/>
                </a:solidFill>
                <a:latin typeface="Calibri" panose="020F0502020204030204" pitchFamily="34" charset="0"/>
                <a:cs typeface="Calibri" panose="020F0502020204030204" pitchFamily="34" charset="0"/>
              </a:rPr>
              <a:t>En cas d’empiètement (suite à un événement accidentel), libérer le gabarit de la voie et le cas échéant, provoquer l’arrêt du mouvement en approche de la zone de chantier.</a:t>
            </a:r>
          </a:p>
          <a:p>
            <a:endParaRPr lang="fr-FR"/>
          </a:p>
        </p:txBody>
      </p:sp>
      <p:sp>
        <p:nvSpPr>
          <p:cNvPr id="4" name="Espace réservé du numéro de diapositive 3"/>
          <p:cNvSpPr>
            <a:spLocks noGrp="1"/>
          </p:cNvSpPr>
          <p:nvPr>
            <p:ph type="sldNum" sz="quarter" idx="5"/>
          </p:nvPr>
        </p:nvSpPr>
        <p:spPr/>
        <p:txBody>
          <a:bodyPr/>
          <a:lstStyle/>
          <a:p>
            <a:fld id="{6DC0A393-39A7-5C44-9942-E5E6E3DB97A7}" type="slidenum">
              <a:rPr lang="nl-BE" smtClean="0"/>
              <a:t>39</a:t>
            </a:fld>
            <a:endParaRPr lang="nl-BE"/>
          </a:p>
        </p:txBody>
      </p:sp>
    </p:spTree>
    <p:extLst>
      <p:ext uri="{BB962C8B-B14F-4D97-AF65-F5344CB8AC3E}">
        <p14:creationId xmlns:p14="http://schemas.microsoft.com/office/powerpoint/2010/main" val="2679996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a:t>Principe du dispositif d’annonce</a:t>
            </a:r>
          </a:p>
          <a:p>
            <a:pPr algn="just"/>
            <a:endParaRPr lang="nl-BE" sz="1200" kern="1200">
              <a:solidFill>
                <a:schemeClr val="tx1"/>
              </a:solidFill>
              <a:effectLst/>
              <a:latin typeface="Arial" charset="0"/>
              <a:ea typeface="+mn-ea"/>
              <a:cs typeface="Arial" charset="0"/>
            </a:endParaRPr>
          </a:p>
          <a:p>
            <a:pPr lvl="0" algn="just">
              <a:defRPr/>
            </a:pPr>
            <a:r>
              <a:rPr lang="fr-BE" sz="1200">
                <a:solidFill>
                  <a:schemeClr val="accent2"/>
                </a:solidFill>
                <a:latin typeface="+mn-lt"/>
              </a:rPr>
              <a:t>Un </a:t>
            </a:r>
            <a:r>
              <a:rPr lang="fr-BE" sz="1200" b="1">
                <a:solidFill>
                  <a:schemeClr val="accent2"/>
                </a:solidFill>
                <a:latin typeface="+mn-lt"/>
              </a:rPr>
              <a:t>dispositif d’annonces</a:t>
            </a:r>
            <a:r>
              <a:rPr lang="fr-BE" sz="1200">
                <a:solidFill>
                  <a:schemeClr val="accent2"/>
                </a:solidFill>
                <a:latin typeface="+mn-lt"/>
              </a:rPr>
              <a:t> est un dispositif par lequel, tout mouvement (d’un véhicule ferroviaire) se dirigeant vers la zone de chantier, est signalé suffisamment à l’avance pour :</a:t>
            </a:r>
          </a:p>
          <a:p>
            <a:pPr marL="284400" indent="-284400" algn="l" defTabSz="685800">
              <a:spcBef>
                <a:spcPts val="0"/>
              </a:spcBef>
              <a:spcAft>
                <a:spcPts val="0"/>
              </a:spcAft>
              <a:buClr>
                <a:schemeClr val="bg2"/>
              </a:buClr>
              <a:buFont typeface="Arial" panose="020B0604020202020204" pitchFamily="34" charset="0"/>
              <a:buChar char="•"/>
              <a:defRPr/>
            </a:pPr>
            <a:r>
              <a:rPr lang="fr-BE" sz="1200" kern="0">
                <a:solidFill>
                  <a:schemeClr val="accent2"/>
                </a:solidFill>
                <a:latin typeface="Calibri" panose="020F0502020204030204" pitchFamily="34" charset="0"/>
                <a:cs typeface="Calibri" panose="020F0502020204030204" pitchFamily="34" charset="0"/>
              </a:rPr>
              <a:t>Arrêter toute activité pouvant occasionner un risque d’empiètement de type I ou de type II ;</a:t>
            </a:r>
          </a:p>
          <a:p>
            <a:pPr marL="284400" indent="-284400" algn="l" defTabSz="685800">
              <a:spcBef>
                <a:spcPts val="0"/>
              </a:spcBef>
              <a:spcAft>
                <a:spcPts val="0"/>
              </a:spcAft>
              <a:buClr>
                <a:schemeClr val="bg2"/>
              </a:buClr>
              <a:buFont typeface="Arial" panose="020B0604020202020204" pitchFamily="34" charset="0"/>
              <a:buChar char="•"/>
              <a:defRPr/>
            </a:pPr>
            <a:r>
              <a:rPr lang="fr-BE" sz="1200" kern="0">
                <a:solidFill>
                  <a:schemeClr val="accent2"/>
                </a:solidFill>
                <a:latin typeface="Calibri" panose="020F0502020204030204" pitchFamily="34" charset="0"/>
                <a:cs typeface="Calibri" panose="020F0502020204030204" pitchFamily="34" charset="0"/>
              </a:rPr>
              <a:t>Maintenir l’attention du personnel et des opérateurs d’engins durant le passage du mouvement;</a:t>
            </a:r>
          </a:p>
          <a:p>
            <a:pPr marL="284400" indent="-284400" algn="l" defTabSz="685800">
              <a:spcBef>
                <a:spcPts val="0"/>
              </a:spcBef>
              <a:spcAft>
                <a:spcPts val="0"/>
              </a:spcAft>
              <a:buClr>
                <a:schemeClr val="bg2"/>
              </a:buClr>
              <a:buFont typeface="Arial" panose="020B0604020202020204" pitchFamily="34" charset="0"/>
              <a:buChar char="•"/>
              <a:defRPr/>
            </a:pPr>
            <a:r>
              <a:rPr lang="fr-BE" sz="1200" kern="0">
                <a:solidFill>
                  <a:schemeClr val="accent2"/>
                </a:solidFill>
                <a:latin typeface="Calibri" panose="020F0502020204030204" pitchFamily="34" charset="0"/>
                <a:cs typeface="Calibri" panose="020F0502020204030204" pitchFamily="34" charset="0"/>
              </a:rPr>
              <a:t>En cas d’empiètement (suite à un événement accidentel), libérer le gabarit de la voie et le cas échéant, provoquer l’arrêt du mouvement en approche de la zone de chantier.</a:t>
            </a:r>
          </a:p>
          <a:p>
            <a:endParaRPr lang="fr-FR"/>
          </a:p>
        </p:txBody>
      </p:sp>
      <p:sp>
        <p:nvSpPr>
          <p:cNvPr id="4" name="Espace réservé du numéro de diapositive 3"/>
          <p:cNvSpPr>
            <a:spLocks noGrp="1"/>
          </p:cNvSpPr>
          <p:nvPr>
            <p:ph type="sldNum" sz="quarter" idx="5"/>
          </p:nvPr>
        </p:nvSpPr>
        <p:spPr/>
        <p:txBody>
          <a:bodyPr/>
          <a:lstStyle/>
          <a:p>
            <a:fld id="{6DC0A393-39A7-5C44-9942-E5E6E3DB97A7}" type="slidenum">
              <a:rPr lang="nl-BE" smtClean="0"/>
              <a:t>40</a:t>
            </a:fld>
            <a:endParaRPr lang="nl-BE"/>
          </a:p>
        </p:txBody>
      </p:sp>
    </p:spTree>
    <p:extLst>
      <p:ext uri="{BB962C8B-B14F-4D97-AF65-F5344CB8AC3E}">
        <p14:creationId xmlns:p14="http://schemas.microsoft.com/office/powerpoint/2010/main" val="2382178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b="1" dirty="0">
                <a:solidFill>
                  <a:srgbClr val="213A53"/>
                </a:solidFill>
              </a:rPr>
              <a:t>Règles pour la détermination de la délimitation de la zone de travail </a:t>
            </a:r>
          </a:p>
          <a:p>
            <a:pPr lvl="0">
              <a:buClr>
                <a:schemeClr val="bg2"/>
              </a:buClr>
            </a:pPr>
            <a:r>
              <a:rPr lang="fr-FR" sz="1200" b="0" dirty="0">
                <a:solidFill>
                  <a:srgbClr val="213A53"/>
                </a:solidFill>
              </a:rPr>
              <a:t>La procédure </a:t>
            </a:r>
            <a:r>
              <a:rPr lang="fr-FR" b="0" i="0" dirty="0">
                <a:solidFill>
                  <a:srgbClr val="FFFFFF"/>
                </a:solidFill>
                <a:effectLst/>
                <a:latin typeface="Nunito" pitchFamily="2" charset="0"/>
              </a:rPr>
              <a:t>WIT 1012 Mise hors service de la voie et/ou mise hors tension de la caténaire pour des travaux par entreprise</a:t>
            </a:r>
            <a:r>
              <a:rPr lang="fr-FR" sz="1200" b="0" i="0" dirty="0">
                <a:solidFill>
                  <a:srgbClr val="213A53"/>
                </a:solidFill>
                <a:effectLst/>
                <a:latin typeface="Nunito" pitchFamily="2" charset="0"/>
              </a:rPr>
              <a:t> </a:t>
            </a:r>
            <a:r>
              <a:rPr lang="fr-FR" sz="1200" b="0" dirty="0">
                <a:solidFill>
                  <a:srgbClr val="213A53"/>
                </a:solidFill>
              </a:rPr>
              <a:t>n’est pas assez connue </a:t>
            </a:r>
          </a:p>
          <a:p>
            <a:pPr marL="0" marR="0" lvl="0" indent="0" algn="l" defTabSz="914400" rtl="0" eaLnBrk="1" fontAlgn="auto" latinLnBrk="0" hangingPunct="1">
              <a:lnSpc>
                <a:spcPct val="100000"/>
              </a:lnSpc>
              <a:spcBef>
                <a:spcPts val="0"/>
              </a:spcBef>
              <a:spcAft>
                <a:spcPts val="0"/>
              </a:spcAft>
              <a:buClr>
                <a:schemeClr val="bg2"/>
              </a:buClr>
              <a:buSzTx/>
              <a:buFontTx/>
              <a:buNone/>
              <a:tabLst/>
              <a:defRPr/>
            </a:pPr>
            <a:r>
              <a:rPr lang="fr-FR" sz="1200" b="0" dirty="0">
                <a:solidFill>
                  <a:srgbClr val="213A53"/>
                </a:solidFill>
              </a:rPr>
              <a:t>L’unité de formation </a:t>
            </a:r>
            <a:r>
              <a:rPr lang="fr-FR" b="0" i="0" dirty="0">
                <a:effectLst/>
                <a:latin typeface="Nunito" pitchFamily="2" charset="0"/>
              </a:rPr>
              <a:t>Unité n° 07: Formulaire I-427 </a:t>
            </a:r>
            <a:r>
              <a:rPr lang="fr-FR" sz="1200" b="0" dirty="0">
                <a:solidFill>
                  <a:srgbClr val="213A53"/>
                </a:solidFill>
              </a:rPr>
              <a:t>n’est pas assez connue</a:t>
            </a:r>
          </a:p>
          <a:p>
            <a:pPr marL="0" indent="0">
              <a:buClr>
                <a:schemeClr val="bg2"/>
              </a:buClr>
              <a:buNone/>
            </a:pPr>
            <a:r>
              <a:rPr lang="fr-FR" sz="1600" b="1" dirty="0">
                <a:solidFill>
                  <a:srgbClr val="213A53"/>
                </a:solidFill>
              </a:rPr>
              <a:t>Actions :</a:t>
            </a:r>
          </a:p>
          <a:p>
            <a:pPr marL="628650" lvl="1" indent="-171450">
              <a:buClr>
                <a:schemeClr val="bg2"/>
              </a:buClr>
              <a:buFont typeface="Arial" panose="020B0604020202020204" pitchFamily="34" charset="0"/>
              <a:buChar char="•"/>
            </a:pPr>
            <a:r>
              <a:rPr lang="fr-FR" sz="1200" dirty="0">
                <a:solidFill>
                  <a:srgbClr val="213A53"/>
                </a:solidFill>
              </a:rPr>
              <a:t>Améliorer la communication sur nos procédures / formations (plateforme Infrabel)</a:t>
            </a:r>
          </a:p>
          <a:p>
            <a:pPr marL="628650" lvl="1" indent="-171450">
              <a:buClr>
                <a:schemeClr val="bg2"/>
              </a:buClr>
              <a:buFont typeface="Arial" panose="020B0604020202020204" pitchFamily="34" charset="0"/>
              <a:buChar char="•"/>
            </a:pPr>
            <a:r>
              <a:rPr lang="fr-FR" sz="1200" dirty="0">
                <a:solidFill>
                  <a:srgbClr val="213A53"/>
                </a:solidFill>
              </a:rPr>
              <a:t>Proposer des sessions de formation via </a:t>
            </a:r>
            <a:r>
              <a:rPr lang="fr-FR" sz="1200" dirty="0" err="1">
                <a:solidFill>
                  <a:srgbClr val="213A53"/>
                </a:solidFill>
              </a:rPr>
              <a:t>Academy</a:t>
            </a:r>
            <a:r>
              <a:rPr lang="fr-FR" sz="1200" dirty="0">
                <a:solidFill>
                  <a:srgbClr val="213A53"/>
                </a:solidFill>
              </a:rPr>
              <a:t> (connaissance des WIT) destinées au personnel Entrepreneur qui exerce rôle de chef de chantier (proposition à discuter avec UASW)</a:t>
            </a:r>
          </a:p>
          <a:p>
            <a:pPr marL="628650" lvl="1" indent="-171450">
              <a:buClr>
                <a:schemeClr val="bg2"/>
              </a:buClr>
              <a:buFont typeface="Arial" panose="020B0604020202020204" pitchFamily="34" charset="0"/>
              <a:buChar char="•"/>
            </a:pPr>
            <a:r>
              <a:rPr lang="fr-FR" sz="1200" dirty="0">
                <a:solidFill>
                  <a:srgbClr val="213A53"/>
                </a:solidFill>
              </a:rPr>
              <a:t>Certification à envisager lors du déploiement de la solution digitale PRODIGIS</a:t>
            </a:r>
          </a:p>
          <a:p>
            <a:pPr lvl="1">
              <a:buClr>
                <a:schemeClr val="bg2"/>
              </a:buClr>
            </a:pPr>
            <a:endParaRPr lang="fr-FR" sz="1200" b="0" dirty="0">
              <a:solidFill>
                <a:srgbClr val="213A53"/>
              </a:solidFill>
            </a:endParaRPr>
          </a:p>
          <a:p>
            <a:pPr marL="342900" indent="-342900">
              <a:buClr>
                <a:schemeClr val="bg2"/>
              </a:buClr>
              <a:buFont typeface="+mj-lt"/>
              <a:buAutoNum type="arabicPeriod" startAt="2"/>
            </a:pPr>
            <a:r>
              <a:rPr lang="fr-FR" sz="1200" b="1" dirty="0">
                <a:solidFill>
                  <a:srgbClr val="213A53"/>
                </a:solidFill>
              </a:rPr>
              <a:t>Gestion équipes multiples (sur chantiers étendus)</a:t>
            </a:r>
          </a:p>
          <a:p>
            <a:pPr lvl="0">
              <a:buClr>
                <a:schemeClr val="bg2"/>
              </a:buClr>
            </a:pPr>
            <a:r>
              <a:rPr lang="fr-FR" sz="1200" b="0" dirty="0">
                <a:solidFill>
                  <a:srgbClr val="213A53"/>
                </a:solidFill>
              </a:rPr>
              <a:t>Nécessité de standardiser les bonnes pratiques concernant la gestion des équipes multiples. Notamment concernant la communication et les délimitations des zones de chantiers</a:t>
            </a:r>
          </a:p>
          <a:p>
            <a:pPr marL="0" indent="0">
              <a:buClr>
                <a:schemeClr val="bg2"/>
              </a:buClr>
              <a:buNone/>
            </a:pPr>
            <a:r>
              <a:rPr lang="fr-FR" sz="1600" b="1" dirty="0">
                <a:solidFill>
                  <a:srgbClr val="213A53"/>
                </a:solidFill>
              </a:rPr>
              <a:t>Actions :</a:t>
            </a:r>
          </a:p>
          <a:p>
            <a:pPr marL="628650" lvl="1" indent="-171450" algn="l" defTabSz="914400" rtl="0" eaLnBrk="1" latinLnBrk="0" hangingPunct="1">
              <a:buClr>
                <a:schemeClr val="bg2"/>
              </a:buClr>
              <a:buFont typeface="Arial" panose="020B0604020202020204" pitchFamily="34" charset="0"/>
              <a:buChar char="•"/>
            </a:pPr>
            <a:r>
              <a:rPr lang="fr-FR" sz="1200" kern="1200" dirty="0">
                <a:solidFill>
                  <a:srgbClr val="213A53"/>
                </a:solidFill>
                <a:latin typeface="+mn-lt"/>
                <a:ea typeface="+mn-ea"/>
                <a:cs typeface="+mn-cs"/>
              </a:rPr>
              <a:t>Mise à jour de la WIT 1012 (bonnes pratiques)</a:t>
            </a:r>
          </a:p>
          <a:p>
            <a:pPr marL="628650" lvl="1" indent="-171450" algn="l" defTabSz="914400" rtl="0" eaLnBrk="1" latinLnBrk="0" hangingPunct="1">
              <a:buClr>
                <a:schemeClr val="bg2"/>
              </a:buClr>
              <a:buFont typeface="Arial" panose="020B0604020202020204" pitchFamily="34" charset="0"/>
              <a:buChar char="•"/>
            </a:pPr>
            <a:r>
              <a:rPr lang="fr-FR" sz="1200" kern="1200" dirty="0">
                <a:solidFill>
                  <a:srgbClr val="213A53"/>
                </a:solidFill>
                <a:latin typeface="+mn-lt"/>
                <a:ea typeface="+mn-ea"/>
                <a:cs typeface="+mn-cs"/>
              </a:rPr>
              <a:t>Intégration éventuelle de communications digitales (via plateforme PRODIGIS – App Smartphone / associée à d’autres solutions </a:t>
            </a:r>
            <a:r>
              <a:rPr lang="fr-FR" sz="1200" kern="1200" dirty="0" err="1">
                <a:solidFill>
                  <a:srgbClr val="213A53"/>
                </a:solidFill>
                <a:latin typeface="+mn-lt"/>
                <a:ea typeface="+mn-ea"/>
                <a:cs typeface="+mn-cs"/>
              </a:rPr>
              <a:t>Safer</a:t>
            </a:r>
            <a:r>
              <a:rPr lang="fr-FR" sz="1200" kern="1200" dirty="0">
                <a:solidFill>
                  <a:srgbClr val="213A53"/>
                </a:solidFill>
                <a:latin typeface="+mn-lt"/>
                <a:ea typeface="+mn-ea"/>
                <a:cs typeface="+mn-cs"/>
              </a:rPr>
              <a:t>-W telles !</a:t>
            </a:r>
            <a:r>
              <a:rPr lang="fr-FR" sz="1200" kern="1200" dirty="0" err="1">
                <a:solidFill>
                  <a:srgbClr val="213A53"/>
                </a:solidFill>
                <a:latin typeface="+mn-lt"/>
                <a:ea typeface="+mn-ea"/>
                <a:cs typeface="+mn-cs"/>
              </a:rPr>
              <a:t>nfrAlert</a:t>
            </a:r>
            <a:r>
              <a:rPr lang="fr-FR" sz="1200" kern="1200" dirty="0">
                <a:solidFill>
                  <a:srgbClr val="213A53"/>
                </a:solidFill>
                <a:latin typeface="+mn-lt"/>
                <a:ea typeface="+mn-ea"/>
                <a:cs typeface="+mn-cs"/>
              </a:rPr>
              <a:t>/ !</a:t>
            </a:r>
            <a:r>
              <a:rPr lang="fr-FR" sz="1200" kern="1200" dirty="0" err="1">
                <a:solidFill>
                  <a:srgbClr val="213A53"/>
                </a:solidFill>
                <a:latin typeface="+mn-lt"/>
                <a:ea typeface="+mn-ea"/>
                <a:cs typeface="+mn-cs"/>
              </a:rPr>
              <a:t>nfraSPAd</a:t>
            </a:r>
            <a:r>
              <a:rPr lang="fr-FR" sz="1200" kern="1200" dirty="0">
                <a:solidFill>
                  <a:srgbClr val="213A53"/>
                </a:solidFill>
                <a:latin typeface="+mn-lt"/>
                <a:ea typeface="+mn-ea"/>
                <a:cs typeface="+mn-cs"/>
              </a:rPr>
              <a:t> &amp; </a:t>
            </a:r>
            <a:r>
              <a:rPr lang="fr-FR" sz="1200" kern="1200" dirty="0" err="1">
                <a:solidFill>
                  <a:srgbClr val="213A53"/>
                </a:solidFill>
                <a:latin typeface="+mn-lt"/>
                <a:ea typeface="+mn-ea"/>
                <a:cs typeface="+mn-cs"/>
              </a:rPr>
              <a:t>Geofencing</a:t>
            </a:r>
            <a:r>
              <a:rPr lang="fr-FR" sz="1200" kern="1200" dirty="0">
                <a:solidFill>
                  <a:srgbClr val="213A53"/>
                </a:solidFill>
                <a:latin typeface="+mn-lt"/>
                <a:ea typeface="+mn-ea"/>
                <a:cs typeface="+mn-cs"/>
              </a:rPr>
              <a:t>) à moyen terme </a:t>
            </a:r>
          </a:p>
          <a:p>
            <a:pPr lvl="1">
              <a:buClr>
                <a:schemeClr val="bg2"/>
              </a:buClr>
            </a:pPr>
            <a:endParaRPr lang="fr-FR" sz="1200" b="0" dirty="0">
              <a:solidFill>
                <a:srgbClr val="213A53"/>
              </a:solidFill>
            </a:endParaRPr>
          </a:p>
        </p:txBody>
      </p:sp>
      <p:sp>
        <p:nvSpPr>
          <p:cNvPr id="4" name="Espace réservé du numéro de diapositive 3"/>
          <p:cNvSpPr>
            <a:spLocks noGrp="1"/>
          </p:cNvSpPr>
          <p:nvPr>
            <p:ph type="sldNum" sz="quarter" idx="5"/>
          </p:nvPr>
        </p:nvSpPr>
        <p:spPr/>
        <p:txBody>
          <a:bodyPr/>
          <a:lstStyle/>
          <a:p>
            <a:fld id="{6DC0A393-39A7-5C44-9942-E5E6E3DB97A7}" type="slidenum">
              <a:rPr lang="nl-BE" smtClean="0"/>
              <a:t>41</a:t>
            </a:fld>
            <a:endParaRPr lang="nl-BE"/>
          </a:p>
        </p:txBody>
      </p:sp>
    </p:spTree>
    <p:extLst>
      <p:ext uri="{BB962C8B-B14F-4D97-AF65-F5344CB8AC3E}">
        <p14:creationId xmlns:p14="http://schemas.microsoft.com/office/powerpoint/2010/main" val="257771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DC0A393-39A7-5C44-9942-E5E6E3DB97A7}" type="slidenum">
              <a:rPr lang="nl-BE" smtClean="0"/>
              <a:t>6</a:t>
            </a:fld>
            <a:endParaRPr lang="nl-BE"/>
          </a:p>
        </p:txBody>
      </p:sp>
    </p:spTree>
    <p:extLst>
      <p:ext uri="{BB962C8B-B14F-4D97-AF65-F5344CB8AC3E}">
        <p14:creationId xmlns:p14="http://schemas.microsoft.com/office/powerpoint/2010/main" val="2165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DC0A393-39A7-5C44-9942-E5E6E3DB97A7}" type="slidenum">
              <a:rPr lang="nl-BE" smtClean="0"/>
              <a:t>7</a:t>
            </a:fld>
            <a:endParaRPr lang="nl-BE"/>
          </a:p>
        </p:txBody>
      </p:sp>
    </p:spTree>
    <p:extLst>
      <p:ext uri="{BB962C8B-B14F-4D97-AF65-F5344CB8AC3E}">
        <p14:creationId xmlns:p14="http://schemas.microsoft.com/office/powerpoint/2010/main" val="318619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C0A393-39A7-5C44-9942-E5E6E3DB97A7}" type="slidenum">
              <a:rPr lang="nl-BE" smtClean="0"/>
              <a:t>8</a:t>
            </a:fld>
            <a:endParaRPr lang="nl-BE"/>
          </a:p>
        </p:txBody>
      </p:sp>
    </p:spTree>
    <p:extLst>
      <p:ext uri="{BB962C8B-B14F-4D97-AF65-F5344CB8AC3E}">
        <p14:creationId xmlns:p14="http://schemas.microsoft.com/office/powerpoint/2010/main" val="348436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DC0A393-39A7-5C44-9942-E5E6E3DB97A7}" type="slidenum">
              <a:rPr lang="nl-BE" smtClean="0"/>
              <a:t>9</a:t>
            </a:fld>
            <a:endParaRPr lang="nl-BE" dirty="0"/>
          </a:p>
        </p:txBody>
      </p:sp>
    </p:spTree>
    <p:extLst>
      <p:ext uri="{BB962C8B-B14F-4D97-AF65-F5344CB8AC3E}">
        <p14:creationId xmlns:p14="http://schemas.microsoft.com/office/powerpoint/2010/main" val="149222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257597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183983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18779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5" y="1568450"/>
            <a:ext cx="9180409" cy="3721100"/>
          </a:xfrm>
          <a:prstGeom prst="rect">
            <a:avLst/>
          </a:prstGeom>
        </p:spPr>
        <p:txBody>
          <a:bodyPr anchor="ctr"/>
          <a:lstStyle>
            <a:lvl1pPr marL="514350" indent="-514350">
              <a:buClr>
                <a:schemeClr val="accent2"/>
              </a:buClr>
              <a:buSzPct val="50000"/>
              <a:buFont typeface="+mj-lt"/>
              <a:buAutoNum type="arabicPeriod"/>
              <a:defRPr sz="5500" b="1" i="0">
                <a:solidFill>
                  <a:schemeClr val="accent2"/>
                </a:solidFill>
                <a:latin typeface="Calibri" panose="020F0502020204030204" pitchFamily="34" charset="0"/>
                <a:cs typeface="Calibri" panose="020F0502020204030204" pitchFamily="34" charset="0"/>
              </a:defRPr>
            </a:lvl1pPr>
          </a:lstStyle>
          <a:p>
            <a:pPr lvl="0"/>
            <a:r>
              <a:rPr lang="nl-NL" err="1"/>
              <a:t>Chaptertitle</a:t>
            </a:r>
            <a:endParaRPr lang="nl-NL"/>
          </a:p>
          <a:p>
            <a:pPr lvl="0"/>
            <a:r>
              <a:rPr lang="nl-NL" err="1"/>
              <a:t>Chapter</a:t>
            </a:r>
            <a:r>
              <a:rPr lang="nl-BE" err="1"/>
              <a:t>title</a:t>
            </a:r>
            <a:endParaRPr lang="nl-BE"/>
          </a:p>
          <a:p>
            <a:pPr lvl="0"/>
            <a:r>
              <a:rPr lang="nl-NL" err="1"/>
              <a:t>Chapter</a:t>
            </a:r>
            <a:r>
              <a:rPr lang="nl-BE" err="1"/>
              <a:t>title</a:t>
            </a:r>
            <a:endParaRPr lang="nl-BE"/>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2107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3" y="1786070"/>
            <a:ext cx="5146585" cy="4520725"/>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3" y="845232"/>
            <a:ext cx="4726425" cy="5587398"/>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3"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053879384"/>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guide id="3" pos="726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766763" y="1786071"/>
            <a:ext cx="5146585" cy="3987420"/>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3"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28647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89379E0-F4B7-EC23-0BBE-63976BB95F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a:solidFill>
            <a:schemeClr val="bg1"/>
          </a:solidFill>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0" y="2052836"/>
            <a:ext cx="5268913" cy="2343711"/>
          </a:xfrm>
          <a:prstGeom prst="rect">
            <a:avLst/>
          </a:prstGeom>
        </p:spPr>
        <p:txBody>
          <a:bodyPr anchor="t">
            <a:normAutofit/>
          </a:bodyPr>
          <a:lstStyle>
            <a:lvl1pPr>
              <a:defRPr sz="5500"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0" y="4594546"/>
            <a:ext cx="5268913" cy="354013"/>
          </a:xfrm>
          <a:prstGeom prst="rect">
            <a:avLst/>
          </a:prstGeom>
        </p:spPr>
        <p:txBody>
          <a:bodyPr>
            <a:noAutofit/>
          </a:bodyPr>
          <a:lstStyle>
            <a:lvl1pPr marL="0" indent="0">
              <a:buNone/>
              <a:defRPr sz="2500" b="1" i="0">
                <a:solidFill>
                  <a:schemeClr val="bg2"/>
                </a:solidFill>
                <a:latin typeface="Calibri" panose="020F0502020204030204" pitchFamily="34" charset="0"/>
                <a:cs typeface="Calibri" panose="020F0502020204030204" pitchFamily="34" charset="0"/>
              </a:defRPr>
            </a:lvl1pPr>
          </a:lstStyle>
          <a:p>
            <a:pPr lvl="0"/>
            <a:r>
              <a:rPr lang="nl-BE" err="1"/>
              <a:t>Subtitle</a:t>
            </a:r>
            <a:endParaRPr lang="nl-BE"/>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0" y="5551200"/>
            <a:ext cx="4406478"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498"/>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0" y="5936945"/>
            <a:ext cx="2522779"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spTree>
    <p:extLst>
      <p:ext uri="{BB962C8B-B14F-4D97-AF65-F5344CB8AC3E}">
        <p14:creationId xmlns:p14="http://schemas.microsoft.com/office/powerpoint/2010/main" val="4286877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 01">
    <p:spTree>
      <p:nvGrpSpPr>
        <p:cNvPr id="1" name=""/>
        <p:cNvGrpSpPr/>
        <p:nvPr/>
      </p:nvGrpSpPr>
      <p:grpSpPr>
        <a:xfrm>
          <a:off x="0" y="0"/>
          <a:ext cx="0" cy="0"/>
          <a:chOff x="0" y="0"/>
          <a:chExt cx="0" cy="0"/>
        </a:xfrm>
      </p:grpSpPr>
      <p:sp>
        <p:nvSpPr>
          <p:cNvPr id="6" name="Titre 1"/>
          <p:cNvSpPr>
            <a:spLocks noGrp="1"/>
          </p:cNvSpPr>
          <p:nvPr>
            <p:ph type="title"/>
          </p:nvPr>
        </p:nvSpPr>
        <p:spPr>
          <a:xfrm>
            <a:off x="953071" y="330929"/>
            <a:ext cx="10566932" cy="741183"/>
          </a:xfrm>
          <a:prstGeom prst="rect">
            <a:avLst/>
          </a:prstGeom>
        </p:spPr>
        <p:txBody>
          <a:bodyPr anchor="b" anchorCtr="0"/>
          <a:lstStyle>
            <a:lvl1pPr algn="l">
              <a:defRPr sz="3467" cap="all" baseline="0">
                <a:solidFill>
                  <a:srgbClr val="E92541"/>
                </a:solidFill>
                <a:latin typeface="Vinci Sans Light"/>
                <a:cs typeface="Vinci Sans Light"/>
              </a:defRPr>
            </a:lvl1pPr>
          </a:lstStyle>
          <a:p>
            <a:r>
              <a:rPr lang="fr-FR" dirty="0"/>
              <a:t>Modifiez le style du titre</a:t>
            </a:r>
          </a:p>
        </p:txBody>
      </p:sp>
      <p:sp>
        <p:nvSpPr>
          <p:cNvPr id="7" name="Espace réservé du contenu 3"/>
          <p:cNvSpPr>
            <a:spLocks noGrp="1"/>
          </p:cNvSpPr>
          <p:nvPr>
            <p:ph sz="half" idx="2" hasCustomPrompt="1"/>
          </p:nvPr>
        </p:nvSpPr>
        <p:spPr>
          <a:xfrm>
            <a:off x="953073" y="1252922"/>
            <a:ext cx="10566929" cy="4843084"/>
          </a:xfrm>
          <a:prstGeom prst="rect">
            <a:avLst/>
          </a:prstGeom>
        </p:spPr>
        <p:txBody>
          <a:bodyPr/>
          <a:lstStyle>
            <a:lvl1pPr marL="380990" indent="-380990">
              <a:buClr>
                <a:srgbClr val="E92541"/>
              </a:buClr>
              <a:buSzPct val="80000"/>
              <a:buFont typeface="Lucida Grande"/>
              <a:buChar char="▸"/>
              <a:defRPr sz="2933" cap="none" baseline="0">
                <a:solidFill>
                  <a:srgbClr val="004489"/>
                </a:solidFill>
                <a:latin typeface="Vinci Sans"/>
                <a:cs typeface="Vinci Sans"/>
              </a:defRPr>
            </a:lvl1pPr>
            <a:lvl2pPr marL="935543" indent="-457189">
              <a:buClr>
                <a:srgbClr val="004489"/>
              </a:buClr>
              <a:buSzPct val="90000"/>
              <a:buFont typeface="Arial"/>
              <a:buChar char="•"/>
              <a:defRPr sz="2667">
                <a:solidFill>
                  <a:srgbClr val="7F7F7F"/>
                </a:solidFill>
                <a:latin typeface="Vinci Sans"/>
                <a:cs typeface="Vinci Sans"/>
              </a:defRPr>
            </a:lvl2pPr>
            <a:lvl3pPr marL="1178955" indent="-457189">
              <a:buClr>
                <a:schemeClr val="tx2"/>
              </a:buClr>
              <a:buSzPct val="80000"/>
              <a:buFont typeface="Lucida Grande"/>
              <a:buChar char="-"/>
              <a:defRPr sz="2400">
                <a:solidFill>
                  <a:schemeClr val="tx1">
                    <a:lumMod val="50000"/>
                    <a:lumOff val="50000"/>
                  </a:schemeClr>
                </a:solidFill>
                <a:latin typeface="Vinci Sans"/>
                <a:cs typeface="Vinci Sans"/>
              </a:defRPr>
            </a:lvl3pPr>
            <a:lvl4pPr marL="1627677" indent="-380990">
              <a:buFont typeface="Lucida Grande"/>
              <a:buChar char="-"/>
              <a:defRPr sz="2133">
                <a:solidFill>
                  <a:srgbClr val="7F7F7F"/>
                </a:solidFill>
              </a:defRPr>
            </a:lvl4pPr>
            <a:lvl5pPr>
              <a:defRPr sz="2133"/>
            </a:lvl5pPr>
            <a:lvl6pPr>
              <a:defRPr sz="2133"/>
            </a:lvl6pPr>
            <a:lvl7pPr>
              <a:defRPr sz="2133"/>
            </a:lvl7pPr>
            <a:lvl8pPr>
              <a:defRPr sz="2133"/>
            </a:lvl8pPr>
            <a:lvl9pPr>
              <a:defRPr sz="2133"/>
            </a:lvl9pPr>
          </a:lstStyle>
          <a:p>
            <a:pPr lvl="0"/>
            <a:r>
              <a:rPr lang="fr-FR" dirty="0"/>
              <a:t>Texte</a:t>
            </a:r>
          </a:p>
          <a:p>
            <a:pPr lvl="1"/>
            <a:r>
              <a:rPr lang="fr-FR" dirty="0"/>
              <a:t>Texte</a:t>
            </a:r>
          </a:p>
          <a:p>
            <a:pPr lvl="2"/>
            <a:r>
              <a:rPr lang="fr-FR" dirty="0"/>
              <a:t>texte</a:t>
            </a:r>
          </a:p>
        </p:txBody>
      </p:sp>
      <p:sp>
        <p:nvSpPr>
          <p:cNvPr id="8" name="Espace réservé du numéro de diapositive 6"/>
          <p:cNvSpPr>
            <a:spLocks noGrp="1"/>
          </p:cNvSpPr>
          <p:nvPr>
            <p:ph type="sldNum" sz="quarter" idx="12"/>
          </p:nvPr>
        </p:nvSpPr>
        <p:spPr>
          <a:xfrm>
            <a:off x="5782864" y="6411662"/>
            <a:ext cx="626281" cy="365125"/>
          </a:xfrm>
          <a:prstGeom prst="rect">
            <a:avLst/>
          </a:prstGeom>
        </p:spPr>
        <p:txBody>
          <a:bodyPr/>
          <a:lstStyle>
            <a:lvl1pPr algn="ctr">
              <a:defRPr sz="1600">
                <a:solidFill>
                  <a:schemeClr val="bg1">
                    <a:lumMod val="65000"/>
                  </a:schemeClr>
                </a:solidFill>
                <a:latin typeface="Vinci Sans"/>
              </a:defRPr>
            </a:lvl1pPr>
          </a:lstStyle>
          <a:p>
            <a:fld id="{D85518A2-4F01-0A4E-B434-BE953930CF99}" type="slidenum">
              <a:rPr lang="fr-FR" smtClean="0"/>
              <a:pPr/>
              <a:t>‹N°›</a:t>
            </a:fld>
            <a:endParaRPr lang="fr-FR" dirty="0"/>
          </a:p>
        </p:txBody>
      </p:sp>
      <p:cxnSp>
        <p:nvCxnSpPr>
          <p:cNvPr id="9" name="Connecteur droit 8"/>
          <p:cNvCxnSpPr/>
          <p:nvPr userDrawn="1"/>
        </p:nvCxnSpPr>
        <p:spPr>
          <a:xfrm flipH="1">
            <a:off x="10746472" y="-283184"/>
            <a:ext cx="1827609" cy="727904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userDrawn="1"/>
        </p:nvCxnSpPr>
        <p:spPr>
          <a:xfrm flipH="1">
            <a:off x="-100264" y="-282222"/>
            <a:ext cx="764475" cy="3011497"/>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60851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CB607-AA4E-6551-6061-67751C437CC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6F4D082-BEF3-A3A1-8561-3AB039A396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BE1FF62-5B0A-086A-42AB-EEFC65BC1931}"/>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8293FF93-C8C0-60D2-D1E2-075AFED226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96D8C5-736C-A1D8-4B7D-BEF9D711264E}"/>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187522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10379-090D-BB54-2A8B-15890EB123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64D72F-D3F2-A53B-AB50-2FC0E8E54CA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230F9C-B8E8-84DB-0BD4-0A18ECF9D525}"/>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EC90E12D-5DF6-CF09-EAAB-561B8C4FAC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BAA4A5-B2C3-44E9-9757-AA9D4A0DE106}"/>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3427822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51E66-4205-DFED-4C19-B598DC950C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D945C7D-E54C-85C5-BA79-DD800EF17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2EB63E-8026-18C2-A045-F149E69204C1}"/>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ACBC8CF9-72F8-CA23-BFEA-FB580B7728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FD17C9-EF72-FD3C-8BE0-FBBF0C425457}"/>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352134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0A586-F468-5B3D-A2B5-2C82F8C3C9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8620EA9-5E88-8B02-8BB8-09C4CD44F72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919948-12BD-C50A-5071-9A5AF10C35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E9B1FC1-6B2F-B7C8-B8FD-44FECD66046A}"/>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6" name="Espace réservé du pied de page 5">
            <a:extLst>
              <a:ext uri="{FF2B5EF4-FFF2-40B4-BE49-F238E27FC236}">
                <a16:creationId xmlns:a16="http://schemas.microsoft.com/office/drawing/2014/main" id="{B9C43BCC-0DEC-5629-759E-86EA86C25AD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31D2CD-DF58-69D6-B201-FAFA0C200FCD}"/>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879557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5891C-AD9B-CF18-0C00-47EEB81C45D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A1F6CC2-BBC0-16D0-B4F0-9B23F05D7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D0BBD69-ED44-013A-60C3-CB91904B308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B7832F-3751-3626-EF26-35BBBE2331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DF6D00-C8F8-23A8-0A49-53F0418FE61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A8C099-91F8-E225-679E-0094DFEEF45B}"/>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8" name="Espace réservé du pied de page 7">
            <a:extLst>
              <a:ext uri="{FF2B5EF4-FFF2-40B4-BE49-F238E27FC236}">
                <a16:creationId xmlns:a16="http://schemas.microsoft.com/office/drawing/2014/main" id="{28ABB60E-B01B-1F23-C6D5-0F039114EAD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1502853-5A83-6451-C6CB-6A0749F9D8DD}"/>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2969385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3C6E4-2490-9301-6FA9-02C6F557479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9C32F0A-9AD0-1666-498D-7E3CEFF64809}"/>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4" name="Espace réservé du pied de page 3">
            <a:extLst>
              <a:ext uri="{FF2B5EF4-FFF2-40B4-BE49-F238E27FC236}">
                <a16:creationId xmlns:a16="http://schemas.microsoft.com/office/drawing/2014/main" id="{7914374A-C69F-36D1-30D9-5F96ACA276F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EBC4FD3-BA2F-21BA-A821-B469C28D82B6}"/>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358366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1"/>
            <a:ext cx="9180612" cy="1847917"/>
          </a:xfrm>
          <a:prstGeom prst="rect">
            <a:avLst/>
          </a:prstGeom>
        </p:spPr>
        <p:txBody>
          <a:bodyPr anchor="ctr">
            <a:noAutofit/>
          </a:bodyPr>
          <a:lstStyle>
            <a:lvl1pPr>
              <a:defRPr sz="7500" b="1" i="0">
                <a:solidFill>
                  <a:schemeClr val="accent2"/>
                </a:solidFill>
                <a:latin typeface="Calibri" panose="020F0502020204030204" pitchFamily="34" charset="0"/>
                <a:cs typeface="Calibri" panose="020F0502020204030204" pitchFamily="34" charset="0"/>
              </a:defRPr>
            </a:lvl1pPr>
          </a:lstStyle>
          <a:p>
            <a:r>
              <a:rPr lang="nl-NL" err="1"/>
              <a:t>Chapter</a:t>
            </a:r>
            <a:br>
              <a:rPr lang="nl-NL"/>
            </a:br>
            <a:r>
              <a:rPr lang="nl-NL" err="1"/>
              <a:t>title</a:t>
            </a:r>
            <a:endParaRPr lang="nl-BE"/>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194684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7556EB-9B98-D672-8147-4CEBA0B10856}"/>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3" name="Espace réservé du pied de page 2">
            <a:extLst>
              <a:ext uri="{FF2B5EF4-FFF2-40B4-BE49-F238E27FC236}">
                <a16:creationId xmlns:a16="http://schemas.microsoft.com/office/drawing/2014/main" id="{9C98C41A-46AF-7F1A-AC3D-5C5C8F26AA6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769C469-DF2C-D6F2-D48D-A227F0249D7E}"/>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899533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1391A-3BA9-E589-40AB-E6EE34E08C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19C53B7-DFA4-89B8-CC3D-ADB72A73DA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47441DD-D172-679C-E136-32C01839D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18DBE7-35C3-3835-9DF4-8E1C0E4DAAE6}"/>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6" name="Espace réservé du pied de page 5">
            <a:extLst>
              <a:ext uri="{FF2B5EF4-FFF2-40B4-BE49-F238E27FC236}">
                <a16:creationId xmlns:a16="http://schemas.microsoft.com/office/drawing/2014/main" id="{7BB054EC-1C99-7FED-44C6-26C5A68EA4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AE0EDD-BD0B-A37C-5E65-B30CDE6BCC48}"/>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3188200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7A0B8-CA9C-96E2-6D3B-E1DAB86490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6EC00F9-598E-53C2-44B2-12F194AFD9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F47D6D0-6FB5-B0B2-6153-E383487A9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307BF03-5167-4F83-7B8D-E39C73940975}"/>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6" name="Espace réservé du pied de page 5">
            <a:extLst>
              <a:ext uri="{FF2B5EF4-FFF2-40B4-BE49-F238E27FC236}">
                <a16:creationId xmlns:a16="http://schemas.microsoft.com/office/drawing/2014/main" id="{3E52CCC8-40E4-D8E1-0F61-D40060B801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682918F-6DAA-78FB-71EF-C920B0129CE2}"/>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187626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F8F05-3273-A5D2-4212-80FADBC2DC7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F44307-040A-30B3-D1CD-61AAF287D76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584738-637D-8A91-98DA-B1C9C7783469}"/>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26C997FD-E0A1-86D2-8072-65164E6D43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0D523-5E07-C76E-DCCE-9FDF02B20C7D}"/>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1794554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6902089-6817-BACE-05BD-F9C5B67E23F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1983B16-5695-64C8-B9B0-7F6D3F3E5C7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BD53D8-7A92-9244-53F3-3F01BCC60ACF}"/>
              </a:ext>
            </a:extLst>
          </p:cNvPr>
          <p:cNvSpPr>
            <a:spLocks noGrp="1"/>
          </p:cNvSpPr>
          <p:nvPr>
            <p:ph type="dt" sz="half" idx="10"/>
          </p:nvPr>
        </p:nvSpPr>
        <p:spPr/>
        <p:txBody>
          <a:bodyPr/>
          <a:lstStyle/>
          <a:p>
            <a:fld id="{C0F0C4DF-127E-4569-A4CA-2B9CEA20FCB0}"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F48A21ED-708D-CA08-09DA-F27E6AC36E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18A354-983D-ACDF-52C0-1E62A3B3A4A1}"/>
              </a:ext>
            </a:extLst>
          </p:cNvPr>
          <p:cNvSpPr>
            <a:spLocks noGrp="1"/>
          </p:cNvSpPr>
          <p:nvPr>
            <p:ph type="sldNum" sz="quarter" idx="12"/>
          </p:nvPr>
        </p:nvSpPr>
        <p:spPr/>
        <p:txBody>
          <a:bodyPr/>
          <a:lstStyle/>
          <a:p>
            <a:fld id="{5D0B38A0-89E4-41AD-BD5D-EF46AD5D7C5A}" type="slidenum">
              <a:rPr lang="fr-FR" smtClean="0"/>
              <a:t>‹N°›</a:t>
            </a:fld>
            <a:endParaRPr lang="fr-FR"/>
          </a:p>
        </p:txBody>
      </p:sp>
    </p:spTree>
    <p:extLst>
      <p:ext uri="{BB962C8B-B14F-4D97-AF65-F5344CB8AC3E}">
        <p14:creationId xmlns:p14="http://schemas.microsoft.com/office/powerpoint/2010/main" val="908526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Tijdelijke aanduiding voor tekst 3">
            <a:extLst>
              <a:ext uri="{FF2B5EF4-FFF2-40B4-BE49-F238E27FC236}">
                <a16:creationId xmlns:a16="http://schemas.microsoft.com/office/drawing/2014/main" id="{3BB5F19F-D3C7-3A49-9867-D2A2A8E5B58F}"/>
              </a:ext>
            </a:extLst>
          </p:cNvPr>
          <p:cNvSpPr>
            <a:spLocks noGrp="1"/>
          </p:cNvSpPr>
          <p:nvPr>
            <p:ph type="body" sz="quarter" idx="17" hasCustomPrompt="1"/>
          </p:nvPr>
        </p:nvSpPr>
        <p:spPr>
          <a:xfrm>
            <a:off x="666572" y="845232"/>
            <a:ext cx="10858858" cy="478554"/>
          </a:xfrm>
          <a:prstGeom prst="rect">
            <a:avLst/>
          </a:prstGeom>
        </p:spPr>
        <p:txBody>
          <a:bodyPr/>
          <a:lstStyle>
            <a:lvl1pPr marL="0" indent="0">
              <a:buNone/>
              <a:defRPr sz="3600" b="1">
                <a:latin typeface="+mn-lt"/>
              </a:defRPr>
            </a:lvl1pPr>
          </a:lstStyle>
          <a:p>
            <a:pPr algn="ctr"/>
            <a:r>
              <a:rPr lang="nl-BE" err="1"/>
              <a:t>Pie</a:t>
            </a:r>
            <a:r>
              <a:rPr lang="nl-BE"/>
              <a:t> </a:t>
            </a:r>
            <a:r>
              <a:rPr lang="nl-BE" err="1"/>
              <a:t>chart</a:t>
            </a:r>
            <a:r>
              <a:rPr lang="nl-BE"/>
              <a:t> </a:t>
            </a:r>
            <a:r>
              <a:rPr lang="nl-BE" err="1"/>
              <a:t>example</a:t>
            </a:r>
            <a:endParaRPr lang="nl-BE"/>
          </a:p>
        </p:txBody>
      </p:sp>
      <p:graphicFrame>
        <p:nvGraphicFramePr>
          <p:cNvPr id="10" name="Grafiek 5">
            <a:extLst>
              <a:ext uri="{FF2B5EF4-FFF2-40B4-BE49-F238E27FC236}">
                <a16:creationId xmlns:a16="http://schemas.microsoft.com/office/drawing/2014/main" id="{BB5CFF34-5D9F-474B-8C5B-879A3079F84F}"/>
              </a:ext>
            </a:extLst>
          </p:cNvPr>
          <p:cNvGraphicFramePr/>
          <p:nvPr userDrawn="1">
            <p:extLst>
              <p:ext uri="{D42A27DB-BD31-4B8C-83A1-F6EECF244321}">
                <p14:modId xmlns:p14="http://schemas.microsoft.com/office/powerpoint/2010/main" val="506473891"/>
              </p:ext>
            </p:extLst>
          </p:nvPr>
        </p:nvGraphicFramePr>
        <p:xfrm>
          <a:off x="0" y="1399648"/>
          <a:ext cx="12192000" cy="469593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Tree>
    <p:extLst>
      <p:ext uri="{BB962C8B-B14F-4D97-AF65-F5344CB8AC3E}">
        <p14:creationId xmlns:p14="http://schemas.microsoft.com/office/powerpoint/2010/main" val="867653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D64CAAF9-474C-524F-9F49-FFC3F8619824}"/>
              </a:ext>
            </a:extLst>
          </p:cNvPr>
          <p:cNvSpPr>
            <a:spLocks noGrp="1"/>
          </p:cNvSpPr>
          <p:nvPr>
            <p:ph type="body" sz="quarter" idx="17" hasCustomPrompt="1"/>
          </p:nvPr>
        </p:nvSpPr>
        <p:spPr>
          <a:xfrm>
            <a:off x="666572" y="845232"/>
            <a:ext cx="10858858" cy="478554"/>
          </a:xfrm>
          <a:prstGeom prst="rect">
            <a:avLst/>
          </a:prstGeom>
        </p:spPr>
        <p:txBody>
          <a:bodyPr/>
          <a:lstStyle>
            <a:lvl1pPr marL="0" indent="0">
              <a:buNone/>
              <a:defRPr sz="3600" b="1">
                <a:latin typeface="+mn-lt"/>
              </a:defRPr>
            </a:lvl1pPr>
          </a:lstStyle>
          <a:p>
            <a:pPr algn="ctr"/>
            <a:r>
              <a:rPr lang="nl-BE"/>
              <a:t>Column </a:t>
            </a:r>
            <a:r>
              <a:rPr lang="nl-BE" err="1"/>
              <a:t>chart</a:t>
            </a:r>
            <a:r>
              <a:rPr lang="nl-BE"/>
              <a:t> </a:t>
            </a:r>
            <a:r>
              <a:rPr lang="nl-BE" err="1"/>
              <a:t>example</a:t>
            </a:r>
            <a:endParaRPr lang="nl-BE"/>
          </a:p>
        </p:txBody>
      </p:sp>
      <p:graphicFrame>
        <p:nvGraphicFramePr>
          <p:cNvPr id="4" name="Grafiek 4">
            <a:extLst>
              <a:ext uri="{FF2B5EF4-FFF2-40B4-BE49-F238E27FC236}">
                <a16:creationId xmlns:a16="http://schemas.microsoft.com/office/drawing/2014/main" id="{56E3972B-35B5-A441-8D92-53F0787C25B3}"/>
              </a:ext>
            </a:extLst>
          </p:cNvPr>
          <p:cNvGraphicFramePr/>
          <p:nvPr userDrawn="1">
            <p:extLst>
              <p:ext uri="{D42A27DB-BD31-4B8C-83A1-F6EECF244321}">
                <p14:modId xmlns:p14="http://schemas.microsoft.com/office/powerpoint/2010/main" val="1457357292"/>
              </p:ext>
            </p:extLst>
          </p:nvPr>
        </p:nvGraphicFramePr>
        <p:xfrm>
          <a:off x="2032000" y="1553029"/>
          <a:ext cx="8128000" cy="4582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701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1">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449E24F-1457-C441-87BA-E2660BD4AA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baseline="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060299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2">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baseline="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3052336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3">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1634400"/>
            <a:ext cx="12192000" cy="52235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25730318-361E-1845-825B-37BE184BE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AAE89601-BCD0-F047-8EF2-BCF0A7E4E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9" name="Titel 28">
            <a:extLst>
              <a:ext uri="{FF2B5EF4-FFF2-40B4-BE49-F238E27FC236}">
                <a16:creationId xmlns:a16="http://schemas.microsoft.com/office/drawing/2014/main" id="{075D6290-91D2-F24A-BD56-BB897A714E5C}"/>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spTree>
    <p:extLst>
      <p:ext uri="{BB962C8B-B14F-4D97-AF65-F5344CB8AC3E}">
        <p14:creationId xmlns:p14="http://schemas.microsoft.com/office/powerpoint/2010/main" val="363517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5" name="Text Placeholder 13">
            <a:extLst>
              <a:ext uri="{FF2B5EF4-FFF2-40B4-BE49-F238E27FC236}">
                <a16:creationId xmlns:a16="http://schemas.microsoft.com/office/drawing/2014/main" id="{D3D7F391-6CD7-3445-99D8-816D3EA1D403}"/>
              </a:ext>
            </a:extLst>
          </p:cNvPr>
          <p:cNvSpPr>
            <a:spLocks noGrp="1"/>
          </p:cNvSpPr>
          <p:nvPr>
            <p:ph type="body" sz="quarter" idx="18" hasCustomPrompt="1"/>
          </p:nvPr>
        </p:nvSpPr>
        <p:spPr>
          <a:xfrm>
            <a:off x="1306797" y="2439096"/>
            <a:ext cx="9578403" cy="1779220"/>
          </a:xfrm>
          <a:prstGeom prst="rect">
            <a:avLst/>
          </a:prstGeom>
        </p:spPr>
        <p:txBody>
          <a:bodyPr anchor="ctr" anchorCtr="0"/>
          <a:lstStyle>
            <a:lvl1pPr marL="0" indent="0" algn="ctr">
              <a:lnSpc>
                <a:spcPct val="100000"/>
              </a:lnSpc>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r>
              <a:rPr lang="nl-BE" err="1"/>
              <a:t>This</a:t>
            </a:r>
            <a:r>
              <a:rPr lang="nl-BE"/>
              <a:t> is a quote slide.</a:t>
            </a:r>
          </a:p>
          <a:p>
            <a:r>
              <a:rPr lang="nl-BE"/>
              <a:t>— xxx</a:t>
            </a:r>
            <a:endParaRPr lang="fr-FR"/>
          </a:p>
        </p:txBody>
      </p:sp>
      <p:sp>
        <p:nvSpPr>
          <p:cNvPr id="6" name="Tijdelijke aanduiding voor dianummer 5">
            <a:extLst>
              <a:ext uri="{FF2B5EF4-FFF2-40B4-BE49-F238E27FC236}">
                <a16:creationId xmlns:a16="http://schemas.microsoft.com/office/drawing/2014/main" id="{6E689B9A-DB81-B14F-9356-30B53908652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Tree>
    <p:extLst>
      <p:ext uri="{BB962C8B-B14F-4D97-AF65-F5344CB8AC3E}">
        <p14:creationId xmlns:p14="http://schemas.microsoft.com/office/powerpoint/2010/main" val="357508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4">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0"/>
            <a:ext cx="12192000" cy="68579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185C66D8-F688-5644-91F9-D0F623418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7C9FB7BE-06A8-404E-AD31-B8BEE16B3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13763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666572" y="1779340"/>
            <a:ext cx="10858858" cy="4518909"/>
          </a:xfrm>
          <a:prstGeom prst="rect">
            <a:avLst/>
          </a:prstGeom>
        </p:spPr>
        <p:txBody>
          <a:bodyPr/>
          <a:lstStyle>
            <a:lvl1pPr marL="0" indent="0" algn="l">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2994351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989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Dark">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350FA6-7A12-8242-BC1E-5B8101F36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10" name="Afbeelding 9">
            <a:extLst>
              <a:ext uri="{FF2B5EF4-FFF2-40B4-BE49-F238E27FC236}">
                <a16:creationId xmlns:a16="http://schemas.microsoft.com/office/drawing/2014/main" id="{5552E9BE-C5B0-2243-9B17-5CE4F5BEB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8287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Dark + Text NL">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a:latin typeface="Calibri" panose="020F0502020204030204" pitchFamily="34" charset="0"/>
                <a:cs typeface="Calibri" panose="020F0502020204030204" pitchFamily="34" charset="0"/>
              </a:rPr>
              <a:t>Ontwikkelt </a:t>
            </a:r>
          </a:p>
          <a:p>
            <a:r>
              <a:rPr lang="nl-BE" b="1" i="0">
                <a:latin typeface="Calibri" panose="020F0502020204030204" pitchFamily="34" charset="0"/>
                <a:cs typeface="Calibri" panose="020F0502020204030204" pitchFamily="34" charset="0"/>
              </a:rPr>
              <a:t>Faciliteert </a:t>
            </a:r>
          </a:p>
          <a:p>
            <a:r>
              <a:rPr lang="nl-BE" b="1" i="0">
                <a:latin typeface="Calibri" panose="020F0502020204030204" pitchFamily="34" charset="0"/>
                <a:cs typeface="Calibri" panose="020F0502020204030204" pitchFamily="34" charset="0"/>
              </a:rPr>
              <a:t>Verbindt</a:t>
            </a:r>
          </a:p>
        </p:txBody>
      </p:sp>
    </p:spTree>
    <p:extLst>
      <p:ext uri="{BB962C8B-B14F-4D97-AF65-F5344CB8AC3E}">
        <p14:creationId xmlns:p14="http://schemas.microsoft.com/office/powerpoint/2010/main" val="3714406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Dark + Text FR">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err="1">
                <a:latin typeface="Calibri" panose="020F0502020204030204" pitchFamily="34" charset="0"/>
                <a:cs typeface="Calibri" panose="020F0502020204030204" pitchFamily="34" charset="0"/>
              </a:rPr>
              <a:t>Développe</a:t>
            </a:r>
            <a:endParaRPr lang="nl-BE" b="1" i="0">
              <a:latin typeface="Calibri" panose="020F0502020204030204" pitchFamily="34" charset="0"/>
              <a:cs typeface="Calibri" panose="020F0502020204030204" pitchFamily="34" charset="0"/>
            </a:endParaRPr>
          </a:p>
          <a:p>
            <a:r>
              <a:rPr lang="nl-BE" b="1" i="0" err="1">
                <a:latin typeface="Calibri" panose="020F0502020204030204" pitchFamily="34" charset="0"/>
                <a:cs typeface="Calibri" panose="020F0502020204030204" pitchFamily="34" charset="0"/>
              </a:rPr>
              <a:t>Facilite</a:t>
            </a:r>
            <a:endParaRPr lang="nl-BE" b="1" i="0">
              <a:latin typeface="Calibri" panose="020F0502020204030204" pitchFamily="34" charset="0"/>
              <a:cs typeface="Calibri" panose="020F0502020204030204" pitchFamily="34" charset="0"/>
            </a:endParaRPr>
          </a:p>
          <a:p>
            <a:r>
              <a:rPr lang="nl-BE" b="1" i="0" err="1">
                <a:latin typeface="Calibri" panose="020F0502020204030204" pitchFamily="34" charset="0"/>
                <a:cs typeface="Calibri" panose="020F0502020204030204" pitchFamily="34" charset="0"/>
              </a:rPr>
              <a:t>Rapproche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856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Dark + Text EN">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err="1">
                <a:latin typeface="Calibri" panose="020F0502020204030204" pitchFamily="34" charset="0"/>
                <a:cs typeface="Calibri" panose="020F0502020204030204" pitchFamily="34" charset="0"/>
              </a:rPr>
              <a:t>Develops</a:t>
            </a:r>
            <a:endParaRPr lang="nl-BE" b="1" i="0">
              <a:latin typeface="Calibri" panose="020F0502020204030204" pitchFamily="34" charset="0"/>
              <a:cs typeface="Calibri" panose="020F0502020204030204" pitchFamily="34" charset="0"/>
            </a:endParaRPr>
          </a:p>
          <a:p>
            <a:r>
              <a:rPr lang="nl-BE" b="1" err="1"/>
              <a:t>Facilitates</a:t>
            </a:r>
            <a:endParaRPr lang="nl-BE" b="1"/>
          </a:p>
          <a:p>
            <a:r>
              <a:rPr lang="nl-BE" b="1" i="0" err="1">
                <a:latin typeface="Calibri" panose="020F0502020204030204" pitchFamily="34" charset="0"/>
                <a:cs typeface="Calibri" panose="020F0502020204030204" pitchFamily="34" charset="0"/>
              </a:rPr>
              <a:t>Bringstogether</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94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6"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Tree>
    <p:extLst>
      <p:ext uri="{BB962C8B-B14F-4D97-AF65-F5344CB8AC3E}">
        <p14:creationId xmlns:p14="http://schemas.microsoft.com/office/powerpoint/2010/main" val="2744617923"/>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7446"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34233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666572" y="1779340"/>
            <a:ext cx="10858858" cy="4518909"/>
          </a:xfrm>
          <a:prstGeom prst="rect">
            <a:avLst/>
          </a:prstGeom>
        </p:spPr>
        <p:txBody>
          <a:bodyPr/>
          <a:lstStyle>
            <a:lvl1pPr marL="0" indent="0" algn="l">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113174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sz="quarter" idx="24"/>
          </p:nvPr>
        </p:nvSpPr>
        <p:spPr>
          <a:xfrm>
            <a:off x="6378844" y="1779342"/>
            <a:ext cx="5146586" cy="453599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86821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4" y="1786070"/>
            <a:ext cx="5146585" cy="451217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3" y="845232"/>
            <a:ext cx="4726425" cy="5576836"/>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4"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666279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guide id="3" pos="72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10" name="Text Placeholder 2"/>
          <p:cNvSpPr>
            <a:spLocks noGrp="1"/>
          </p:cNvSpPr>
          <p:nvPr>
            <p:ph type="body" sz="quarter" idx="20"/>
          </p:nvPr>
        </p:nvSpPr>
        <p:spPr>
          <a:xfrm>
            <a:off x="6378844" y="1786071"/>
            <a:ext cx="5146585" cy="3987420"/>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4"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538071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theme" Target="../theme/theme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970752"/>
      </p:ext>
    </p:extLst>
  </p:cSld>
  <p:clrMap bg1="lt1" tx1="dk1" bg2="lt2" tx2="dk2" accent1="accent1" accent2="accent2" accent3="accent3" accent4="accent4" accent5="accent5" accent6="accent6" hlink="hlink" folHlink="folHlink"/>
  <p:sldLayoutIdLst>
    <p:sldLayoutId id="2147483680" r:id="rId1"/>
    <p:sldLayoutId id="2147483667" r:id="rId2"/>
    <p:sldLayoutId id="214748379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15534879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2" r:id="rId3"/>
    <p:sldLayoutId id="2147483770" r:id="rId4"/>
    <p:sldLayoutId id="2147483782" r:id="rId5"/>
    <p:sldLayoutId id="2147483703" r:id="rId6"/>
    <p:sldLayoutId id="2147483783" r:id="rId7"/>
    <p:sldLayoutId id="2147483704" r:id="rId8"/>
    <p:sldLayoutId id="2147483805" r:id="rId9"/>
    <p:sldLayoutId id="2147483824"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9357EE6-466F-BF8A-1943-1288846829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6861D9B-E91D-0BAC-A0E4-CDDC953CC5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2509AB-CB86-281E-B037-D65FDC8AF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0C4DF-127E-4569-A4CA-2B9CEA20FCB0}"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6079985A-A436-BD6C-5004-6603F557A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BF0BF60-D32A-9343-F2F8-4F276B099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B38A0-89E4-41AD-BD5D-EF46AD5D7C5A}" type="slidenum">
              <a:rPr lang="fr-FR" smtClean="0"/>
              <a:t>‹N°›</a:t>
            </a:fld>
            <a:endParaRPr lang="fr-FR"/>
          </a:p>
        </p:txBody>
      </p:sp>
    </p:spTree>
    <p:extLst>
      <p:ext uri="{BB962C8B-B14F-4D97-AF65-F5344CB8AC3E}">
        <p14:creationId xmlns:p14="http://schemas.microsoft.com/office/powerpoint/2010/main" val="346187815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5"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4284103477"/>
      </p:ext>
    </p:extLst>
  </p:cSld>
  <p:clrMap bg1="lt1" tx1="dk1" bg2="lt2" tx2="dk2" accent1="accent1" accent2="accent2" accent3="accent3" accent4="accent4" accent5="accent5" accent6="accent6" hlink="hlink" folHlink="folHlink"/>
  <p:sldLayoutIdLst>
    <p:sldLayoutId id="2147483801" r:id="rId1"/>
    <p:sldLayoutId id="214748380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15620"/>
      </p:ext>
    </p:extLst>
  </p:cSld>
  <p:clrMap bg1="lt1" tx1="dk1" bg2="lt2" tx2="dk2" accent1="accent1" accent2="accent2" accent3="accent3" accent4="accent4" accent5="accent5" accent6="accent6" hlink="hlink" folHlink="folHlink"/>
  <p:sldLayoutIdLst>
    <p:sldLayoutId id="2147483786" r:id="rId1"/>
    <p:sldLayoutId id="2147483795" r:id="rId2"/>
    <p:sldLayoutId id="2147483787" r:id="rId3"/>
    <p:sldLayoutId id="2147483793" r:id="rId4"/>
    <p:sldLayoutId id="2147483807"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76947796"/>
      </p:ext>
    </p:extLst>
  </p:cSld>
  <p:clrMap bg1="lt1" tx1="dk1" bg2="lt2" tx2="dk2" accent1="accent1" accent2="accent2" accent3="accent3" accent4="accent4" accent5="accent5" accent6="accent6" hlink="hlink" folHlink="folHlink"/>
  <p:sldLayoutIdLst>
    <p:sldLayoutId id="214748379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7549CE-FD82-8448-A724-EC6236E59F6B}"/>
              </a:ext>
            </a:extLst>
          </p:cNvPr>
          <p:cNvSpPr/>
          <p:nvPr userDrawn="1"/>
        </p:nvSpPr>
        <p:spPr>
          <a:xfrm>
            <a:off x="-3"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AC581ACF-D180-594E-ADD8-444B928B32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F4667DEA-D29A-FB45-AAFA-03ADA78174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757884"/>
      </p:ext>
    </p:extLst>
  </p:cSld>
  <p:clrMap bg1="lt1" tx1="dk1" bg2="lt2" tx2="dk2" accent1="accent1" accent2="accent2" accent3="accent3" accent4="accent4" accent5="accent5" accent6="accent6" hlink="hlink" folHlink="folHlink"/>
  <p:sldLayoutIdLst>
    <p:sldLayoutId id="2147483775" r:id="rId1"/>
    <p:sldLayoutId id="2147483796" r:id="rId2"/>
    <p:sldLayoutId id="2147483797" r:id="rId3"/>
    <p:sldLayoutId id="214748379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1/relationships/webextension" Target="../webextensions/webextension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1/relationships/webextension" Target="../webextensions/webextension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wmf"/><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1/relationships/webextension" Target="../webextensions/webextension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6.emf"/><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5.jpe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1/relationships/webextension" Target="../webextensions/webextension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2.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2.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1/relationships/webextension" Target="../webextensions/webextension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1/relationships/webextension" Target="../webextensions/webextension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1/relationships/webextension" Target="../webextensions/webextension1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600" y="2177964"/>
            <a:ext cx="5268913" cy="2343711"/>
          </a:xfrm>
        </p:spPr>
        <p:txBody>
          <a:bodyPr>
            <a:normAutofit/>
          </a:bodyPr>
          <a:lstStyle/>
          <a:p>
            <a:r>
              <a:rPr lang="en-GB" dirty="0">
                <a:solidFill>
                  <a:schemeClr val="bg2"/>
                </a:solidFill>
              </a:rPr>
              <a:t>WORKSHOP</a:t>
            </a:r>
            <a:r>
              <a:rPr lang="en-GB" dirty="0"/>
              <a:t> </a:t>
            </a:r>
            <a:br>
              <a:rPr lang="en-GB" dirty="0"/>
            </a:br>
            <a:r>
              <a:rPr lang="nl-NL" sz="3100" dirty="0"/>
              <a:t>I 427</a:t>
            </a:r>
            <a:endParaRPr lang="en-GB" dirty="0"/>
          </a:p>
        </p:txBody>
      </p:sp>
      <p:pic>
        <p:nvPicPr>
          <p:cNvPr id="5" name="Picture 4">
            <a:extLst>
              <a:ext uri="{FF2B5EF4-FFF2-40B4-BE49-F238E27FC236}">
                <a16:creationId xmlns:a16="http://schemas.microsoft.com/office/drawing/2014/main" id="{238FBF70-FC93-49B9-B76C-0F40B3FCD6CE}"/>
              </a:ext>
            </a:extLst>
          </p:cNvPr>
          <p:cNvPicPr>
            <a:picLocks noChangeAspect="1"/>
          </p:cNvPicPr>
          <p:nvPr/>
        </p:nvPicPr>
        <p:blipFill>
          <a:blip r:embed="rId3"/>
          <a:stretch>
            <a:fillRect/>
          </a:stretch>
        </p:blipFill>
        <p:spPr>
          <a:xfrm>
            <a:off x="8795657" y="403135"/>
            <a:ext cx="1611086" cy="693734"/>
          </a:xfrm>
          <a:prstGeom prst="rect">
            <a:avLst/>
          </a:prstGeom>
        </p:spPr>
      </p:pic>
    </p:spTree>
    <p:extLst>
      <p:ext uri="{BB962C8B-B14F-4D97-AF65-F5344CB8AC3E}">
        <p14:creationId xmlns:p14="http://schemas.microsoft.com/office/powerpoint/2010/main" val="354408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D52D50F-5E19-64CF-623E-11AC37E4CED0}"/>
              </a:ext>
            </a:extLst>
          </p:cNvPr>
          <p:cNvSpPr>
            <a:spLocks noGrp="1"/>
          </p:cNvSpPr>
          <p:nvPr>
            <p:ph type="sldNum" sz="quarter" idx="4"/>
          </p:nvPr>
        </p:nvSpPr>
        <p:spPr/>
        <p:txBody>
          <a:bodyPr/>
          <a:lstStyle/>
          <a:p>
            <a:fld id="{070B80B4-B953-6547-A044-6E303DFD4AF3}" type="slidenum">
              <a:rPr lang="nl-BE" smtClean="0"/>
              <a:pPr/>
              <a:t>10</a:t>
            </a:fld>
            <a:endParaRPr lang="nl-BE"/>
          </a:p>
        </p:txBody>
      </p:sp>
      <p:sp>
        <p:nvSpPr>
          <p:cNvPr id="3" name="Espace réservé du texte 2">
            <a:extLst>
              <a:ext uri="{FF2B5EF4-FFF2-40B4-BE49-F238E27FC236}">
                <a16:creationId xmlns:a16="http://schemas.microsoft.com/office/drawing/2014/main" id="{52AF325B-0E7C-5F33-84F6-D89182450B58}"/>
              </a:ext>
            </a:extLst>
          </p:cNvPr>
          <p:cNvSpPr>
            <a:spLocks noGrp="1"/>
          </p:cNvSpPr>
          <p:nvPr>
            <p:ph type="body" sz="quarter" idx="18"/>
          </p:nvPr>
        </p:nvSpPr>
        <p:spPr/>
        <p:txBody>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mplément 3">
                <a:extLst>
                  <a:ext uri="{FF2B5EF4-FFF2-40B4-BE49-F238E27FC236}">
                    <a16:creationId xmlns:a16="http://schemas.microsoft.com/office/drawing/2014/main" id="{3E460CC8-B045-236F-9C1E-CB96DBE33460}"/>
                  </a:ext>
                </a:extLst>
              </p:cNvPr>
              <p:cNvGraphicFramePr>
                <a:graphicFrameLocks noGrp="1"/>
              </p:cNvGraphicFramePr>
              <p:nvPr>
                <p:extLst>
                  <p:ext uri="{D42A27DB-BD31-4B8C-83A1-F6EECF244321}">
                    <p14:modId xmlns:p14="http://schemas.microsoft.com/office/powerpoint/2010/main" val="2046505628"/>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mplément 3">
                <a:extLst>
                  <a:ext uri="{FF2B5EF4-FFF2-40B4-BE49-F238E27FC236}">
                    <a16:creationId xmlns:a16="http://schemas.microsoft.com/office/drawing/2014/main" id="{3E460CC8-B045-236F-9C1E-CB96DBE33460}"/>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414040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D52D50F-5E19-64CF-623E-11AC37E4CED0}"/>
              </a:ext>
            </a:extLst>
          </p:cNvPr>
          <p:cNvSpPr>
            <a:spLocks noGrp="1"/>
          </p:cNvSpPr>
          <p:nvPr>
            <p:ph type="sldNum" sz="quarter" idx="4"/>
          </p:nvPr>
        </p:nvSpPr>
        <p:spPr/>
        <p:txBody>
          <a:bodyPr/>
          <a:lstStyle/>
          <a:p>
            <a:fld id="{070B80B4-B953-6547-A044-6E303DFD4AF3}" type="slidenum">
              <a:rPr lang="nl-BE" smtClean="0"/>
              <a:pPr/>
              <a:t>11</a:t>
            </a:fld>
            <a:endParaRPr lang="nl-BE"/>
          </a:p>
        </p:txBody>
      </p:sp>
      <p:sp>
        <p:nvSpPr>
          <p:cNvPr id="3" name="Espace réservé du texte 2">
            <a:extLst>
              <a:ext uri="{FF2B5EF4-FFF2-40B4-BE49-F238E27FC236}">
                <a16:creationId xmlns:a16="http://schemas.microsoft.com/office/drawing/2014/main" id="{52AF325B-0E7C-5F33-84F6-D89182450B58}"/>
              </a:ext>
            </a:extLst>
          </p:cNvPr>
          <p:cNvSpPr>
            <a:spLocks noGrp="1"/>
          </p:cNvSpPr>
          <p:nvPr>
            <p:ph type="body" sz="quarter" idx="18"/>
          </p:nvPr>
        </p:nvSpPr>
        <p:spPr/>
        <p:txBody>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Complément 5">
                <a:extLst>
                  <a:ext uri="{FF2B5EF4-FFF2-40B4-BE49-F238E27FC236}">
                    <a16:creationId xmlns:a16="http://schemas.microsoft.com/office/drawing/2014/main" id="{71A2AD94-AD62-48FC-E0FE-16213C319B8D}"/>
                  </a:ext>
                </a:extLst>
              </p:cNvPr>
              <p:cNvGraphicFramePr>
                <a:graphicFrameLocks noGrp="1"/>
              </p:cNvGraphicFramePr>
              <p:nvPr>
                <p:extLst>
                  <p:ext uri="{D42A27DB-BD31-4B8C-83A1-F6EECF244321}">
                    <p14:modId xmlns:p14="http://schemas.microsoft.com/office/powerpoint/2010/main" val="2076691452"/>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Complément 5">
                <a:extLst>
                  <a:ext uri="{FF2B5EF4-FFF2-40B4-BE49-F238E27FC236}">
                    <a16:creationId xmlns:a16="http://schemas.microsoft.com/office/drawing/2014/main" id="{71A2AD94-AD62-48FC-E0FE-16213C319B8D}"/>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2191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A32425-AB50-49A1-860B-71465F1F711C}"/>
              </a:ext>
            </a:extLst>
          </p:cNvPr>
          <p:cNvSpPr>
            <a:spLocks noGrp="1"/>
          </p:cNvSpPr>
          <p:nvPr>
            <p:ph type="body" sz="quarter" idx="12"/>
          </p:nvPr>
        </p:nvSpPr>
        <p:spPr>
          <a:xfrm>
            <a:off x="1329522" y="1568450"/>
            <a:ext cx="9180409" cy="5289550"/>
          </a:xfrm>
        </p:spPr>
        <p:txBody>
          <a:bodyPr/>
          <a:lstStyle/>
          <a:p>
            <a:pPr>
              <a:buClrTx/>
            </a:pPr>
            <a:r>
              <a:rPr lang="fr-FR" sz="4000" dirty="0">
                <a:solidFill>
                  <a:schemeClr val="bg2"/>
                </a:solidFill>
              </a:rPr>
              <a:t>Règles pour la détermination de la délimitation de la zone de travail </a:t>
            </a:r>
          </a:p>
          <a:p>
            <a:pPr>
              <a:buClrTx/>
            </a:pPr>
            <a:r>
              <a:rPr lang="fr-FR" sz="3200" b="0" dirty="0"/>
              <a:t>Traçabilité de l’application d’autres mesures de sécurité </a:t>
            </a:r>
          </a:p>
        </p:txBody>
      </p:sp>
      <p:pic>
        <p:nvPicPr>
          <p:cNvPr id="4" name="Picture 3">
            <a:extLst>
              <a:ext uri="{FF2B5EF4-FFF2-40B4-BE49-F238E27FC236}">
                <a16:creationId xmlns:a16="http://schemas.microsoft.com/office/drawing/2014/main" id="{E3F19199-E03D-43C4-BE91-A07772B66022}"/>
              </a:ext>
            </a:extLst>
          </p:cNvPr>
          <p:cNvPicPr>
            <a:picLocks noChangeAspect="1"/>
          </p:cNvPicPr>
          <p:nvPr/>
        </p:nvPicPr>
        <p:blipFill>
          <a:blip r:embed="rId2"/>
          <a:stretch>
            <a:fillRect/>
          </a:stretch>
        </p:blipFill>
        <p:spPr>
          <a:xfrm>
            <a:off x="9486674" y="274608"/>
            <a:ext cx="2046514" cy="881229"/>
          </a:xfrm>
          <a:prstGeom prst="rect">
            <a:avLst/>
          </a:prstGeom>
        </p:spPr>
      </p:pic>
    </p:spTree>
    <p:extLst>
      <p:ext uri="{BB962C8B-B14F-4D97-AF65-F5344CB8AC3E}">
        <p14:creationId xmlns:p14="http://schemas.microsoft.com/office/powerpoint/2010/main" val="327236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13</a:t>
            </a:fld>
            <a:endParaRPr lang="nl-BE"/>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3" y="1779342"/>
            <a:ext cx="5429428" cy="4518909"/>
          </a:xfrm>
        </p:spPr>
        <p:txBody>
          <a:bodyPr/>
          <a:lstStyle/>
          <a:p>
            <a:pPr algn="just"/>
            <a:r>
              <a:rPr lang="fr-FR" sz="1800" b="0" i="0" u="none" strike="noStrike" baseline="0">
                <a:solidFill>
                  <a:schemeClr val="accent2"/>
                </a:solidFill>
                <a:latin typeface="Calibri" panose="020F0502020204030204" pitchFamily="34" charset="0"/>
              </a:rPr>
              <a:t>Ce document permet d’acter :</a:t>
            </a:r>
          </a:p>
          <a:p>
            <a:pPr marL="285750" indent="-285750" algn="just">
              <a:buClr>
                <a:schemeClr val="bg2"/>
              </a:buClr>
              <a:buFont typeface="Arial" panose="020B0604020202020204" pitchFamily="34" charset="0"/>
              <a:buChar char="•"/>
            </a:pPr>
            <a:r>
              <a:rPr lang="fr-FR" sz="1800" b="0" i="0" u="none" strike="noStrike" baseline="0">
                <a:solidFill>
                  <a:schemeClr val="accent2"/>
                </a:solidFill>
                <a:latin typeface="Calibri" panose="020F0502020204030204" pitchFamily="34" charset="0"/>
              </a:rPr>
              <a:t>La demande d’autorisation de travail et d’application des mesures de sécurité (mise hors service de la voie et mise hors tension de la caténaire) ;</a:t>
            </a:r>
          </a:p>
          <a:p>
            <a:pPr marL="285750" indent="-285750" algn="just">
              <a:buClr>
                <a:schemeClr val="bg2"/>
              </a:buClr>
              <a:buFont typeface="Arial" panose="020B0604020202020204" pitchFamily="34" charset="0"/>
              <a:buChar char="•"/>
            </a:pPr>
            <a:r>
              <a:rPr lang="fr-FR" sz="1800" b="0" i="0" u="none" strike="noStrike" baseline="0">
                <a:solidFill>
                  <a:schemeClr val="accent2"/>
                </a:solidFill>
                <a:latin typeface="Calibri" panose="020F0502020204030204" pitchFamily="34" charset="0"/>
              </a:rPr>
              <a:t>La confirmation de l’application des mesures de sécurité (mise hors service de la voie et mise hors tension de la caténaire) par Infrabel ;</a:t>
            </a:r>
          </a:p>
          <a:p>
            <a:pPr marL="285750" indent="-285750" algn="just">
              <a:buClr>
                <a:schemeClr val="bg2"/>
              </a:buClr>
              <a:buFont typeface="Arial" panose="020B0604020202020204" pitchFamily="34" charset="0"/>
              <a:buChar char="•"/>
            </a:pPr>
            <a:r>
              <a:rPr lang="fr-FR" sz="1800" b="0" i="0" u="none" strike="noStrike" baseline="0">
                <a:solidFill>
                  <a:schemeClr val="accent2"/>
                </a:solidFill>
                <a:latin typeface="Calibri" panose="020F0502020204030204" pitchFamily="34" charset="0"/>
              </a:rPr>
              <a:t>La confirmation de l’achèvement des travaux par l’entrepreneur.</a:t>
            </a:r>
            <a:endParaRPr lang="fr-FR">
              <a:solidFill>
                <a:schemeClr val="accent2"/>
              </a:solidFill>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a:t>Le </a:t>
            </a:r>
            <a:r>
              <a:rPr lang="nl-BE" sz="2800" err="1"/>
              <a:t>contexte</a:t>
            </a:r>
            <a:endParaRPr lang="nl-BE" sz="2800"/>
          </a:p>
          <a:p>
            <a:r>
              <a:rPr lang="fr-FR" sz="2000"/>
              <a:t>Traçabilité</a:t>
            </a:r>
            <a:r>
              <a:rPr lang="nl-BE" sz="2000"/>
              <a:t> des échanges – Formulaire </a:t>
            </a:r>
            <a:r>
              <a:rPr lang="fr-FR" sz="2000"/>
              <a:t>I_427 </a:t>
            </a:r>
            <a:endParaRPr lang="nl-BE" sz="2000"/>
          </a:p>
          <a:p>
            <a:endParaRPr lang="nl-BE"/>
          </a:p>
        </p:txBody>
      </p:sp>
      <p:pic>
        <p:nvPicPr>
          <p:cNvPr id="14" name="Image 13">
            <a:extLst>
              <a:ext uri="{FF2B5EF4-FFF2-40B4-BE49-F238E27FC236}">
                <a16:creationId xmlns:a16="http://schemas.microsoft.com/office/drawing/2014/main" id="{02CFB7D5-2C0C-4F0A-919C-4660342B64C2}"/>
              </a:ext>
            </a:extLst>
          </p:cNvPr>
          <p:cNvPicPr>
            <a:picLocks noChangeAspect="1"/>
          </p:cNvPicPr>
          <p:nvPr/>
        </p:nvPicPr>
        <p:blipFill>
          <a:blip r:embed="rId3"/>
          <a:stretch>
            <a:fillRect/>
          </a:stretch>
        </p:blipFill>
        <p:spPr>
          <a:xfrm>
            <a:off x="6394441" y="1323786"/>
            <a:ext cx="5353144" cy="3716836"/>
          </a:xfrm>
          <a:prstGeom prst="rect">
            <a:avLst/>
          </a:prstGeom>
        </p:spPr>
      </p:pic>
      <p:sp>
        <p:nvSpPr>
          <p:cNvPr id="15" name="TextBox 22">
            <a:extLst>
              <a:ext uri="{FF2B5EF4-FFF2-40B4-BE49-F238E27FC236}">
                <a16:creationId xmlns:a16="http://schemas.microsoft.com/office/drawing/2014/main" id="{4B111D30-23C6-4D98-88EB-AE844166A6DB}"/>
              </a:ext>
            </a:extLst>
          </p:cNvPr>
          <p:cNvSpPr txBox="1">
            <a:spLocks noChangeArrowheads="1"/>
          </p:cNvSpPr>
          <p:nvPr/>
        </p:nvSpPr>
        <p:spPr bwMode="auto">
          <a:xfrm>
            <a:off x="6307109" y="5911076"/>
            <a:ext cx="274975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rIns="0">
            <a:spAutoFit/>
          </a:bodyPr>
          <a:lstStyle>
            <a:lvl1pPr>
              <a:spcAft>
                <a:spcPts val="600"/>
              </a:spcAft>
              <a:defRPr sz="2000">
                <a:solidFill>
                  <a:schemeClr val="tx1"/>
                </a:solidFill>
                <a:latin typeface="Arial" panose="020B0604020202020204" pitchFamily="34" charset="0"/>
                <a:cs typeface="Arial" panose="020B0604020202020204" pitchFamily="34" charset="0"/>
              </a:defRPr>
            </a:lvl1pPr>
            <a:lvl2pPr marL="742950" indent="-28575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16002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fr-BE" altLang="en-US" sz="1400">
                <a:solidFill>
                  <a:schemeClr val="accent2"/>
                </a:solidFill>
                <a:latin typeface="Calibri "/>
              </a:rPr>
              <a:t>Les feuilles </a:t>
            </a:r>
            <a:r>
              <a:rPr lang="fr-BE" altLang="en-US" sz="1400" b="1">
                <a:solidFill>
                  <a:schemeClr val="accent2"/>
                </a:solidFill>
                <a:latin typeface="Calibri "/>
              </a:rPr>
              <a:t>blanches</a:t>
            </a:r>
            <a:r>
              <a:rPr lang="fr-BE" altLang="en-US" sz="1400">
                <a:solidFill>
                  <a:schemeClr val="accent2"/>
                </a:solidFill>
                <a:latin typeface="Calibri "/>
              </a:rPr>
              <a:t> sont </a:t>
            </a:r>
            <a:r>
              <a:rPr lang="fr-BE" altLang="en-US" sz="1400" b="1">
                <a:solidFill>
                  <a:schemeClr val="accent2"/>
                </a:solidFill>
                <a:latin typeface="Calibri "/>
              </a:rPr>
              <a:t>non-détachable</a:t>
            </a:r>
            <a:r>
              <a:rPr lang="fr-BE" altLang="en-US" sz="1400">
                <a:solidFill>
                  <a:schemeClr val="accent2"/>
                </a:solidFill>
                <a:latin typeface="Calibri "/>
              </a:rPr>
              <a:t> </a:t>
            </a:r>
          </a:p>
          <a:p>
            <a:pPr algn="ctr" eaLnBrk="1" hangingPunct="1">
              <a:spcAft>
                <a:spcPct val="0"/>
              </a:spcAft>
            </a:pPr>
            <a:r>
              <a:rPr lang="fr-BE" altLang="en-US" sz="1400">
                <a:solidFill>
                  <a:schemeClr val="accent2"/>
                </a:solidFill>
                <a:latin typeface="Calibri "/>
              </a:rPr>
              <a:t>et destinées pour </a:t>
            </a:r>
            <a:r>
              <a:rPr lang="fr-BE" altLang="en-US" sz="1400" b="1">
                <a:solidFill>
                  <a:schemeClr val="accent2"/>
                </a:solidFill>
                <a:latin typeface="Calibri "/>
              </a:rPr>
              <a:t>INFRABEL</a:t>
            </a:r>
            <a:r>
              <a:rPr lang="fr-BE" altLang="en-US" sz="1400">
                <a:solidFill>
                  <a:schemeClr val="accent2"/>
                </a:solidFill>
                <a:latin typeface="Calibri "/>
              </a:rPr>
              <a:t> </a:t>
            </a:r>
            <a:endParaRPr lang="fr-BE" altLang="en-US" sz="1400" b="1">
              <a:solidFill>
                <a:schemeClr val="accent2"/>
              </a:solidFill>
              <a:latin typeface="Calibri "/>
            </a:endParaRPr>
          </a:p>
        </p:txBody>
      </p:sp>
      <p:sp>
        <p:nvSpPr>
          <p:cNvPr id="16" name="TextBox 24">
            <a:extLst>
              <a:ext uri="{FF2B5EF4-FFF2-40B4-BE49-F238E27FC236}">
                <a16:creationId xmlns:a16="http://schemas.microsoft.com/office/drawing/2014/main" id="{FA780D32-7D08-4FDF-9D10-23C4C12C53C3}"/>
              </a:ext>
            </a:extLst>
          </p:cNvPr>
          <p:cNvSpPr txBox="1">
            <a:spLocks noChangeArrowheads="1"/>
          </p:cNvSpPr>
          <p:nvPr/>
        </p:nvSpPr>
        <p:spPr bwMode="auto">
          <a:xfrm>
            <a:off x="9267976" y="5911076"/>
            <a:ext cx="241935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Aft>
                <a:spcPts val="600"/>
              </a:spcAft>
              <a:defRPr sz="2000">
                <a:solidFill>
                  <a:schemeClr val="tx1"/>
                </a:solidFill>
                <a:latin typeface="Arial" panose="020B0604020202020204" pitchFamily="34" charset="0"/>
                <a:cs typeface="Arial" panose="020B0604020202020204" pitchFamily="34" charset="0"/>
              </a:defRPr>
            </a:lvl1pPr>
            <a:lvl2pPr marL="742950" indent="-28575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16002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fr-BE" altLang="en-US" sz="1400">
                <a:solidFill>
                  <a:schemeClr val="accent2"/>
                </a:solidFill>
                <a:latin typeface="+mn-lt"/>
              </a:rPr>
              <a:t>Les feuilles </a:t>
            </a:r>
            <a:r>
              <a:rPr lang="fr-BE" altLang="en-US" sz="1400" b="1">
                <a:solidFill>
                  <a:schemeClr val="accent2"/>
                </a:solidFill>
                <a:latin typeface="+mn-lt"/>
              </a:rPr>
              <a:t>jaunes</a:t>
            </a:r>
            <a:r>
              <a:rPr lang="fr-BE" altLang="en-US" sz="1400">
                <a:solidFill>
                  <a:schemeClr val="accent2"/>
                </a:solidFill>
                <a:latin typeface="+mn-lt"/>
              </a:rPr>
              <a:t> sont </a:t>
            </a:r>
            <a:r>
              <a:rPr lang="fr-BE" altLang="en-US" sz="1400" b="1">
                <a:solidFill>
                  <a:schemeClr val="accent2"/>
                </a:solidFill>
                <a:latin typeface="+mn-lt"/>
              </a:rPr>
              <a:t>détachables </a:t>
            </a:r>
            <a:r>
              <a:rPr lang="fr-BE" altLang="en-US" sz="1400">
                <a:solidFill>
                  <a:schemeClr val="accent2"/>
                </a:solidFill>
                <a:latin typeface="+mn-lt"/>
              </a:rPr>
              <a:t>et destinées pour </a:t>
            </a:r>
            <a:r>
              <a:rPr lang="fr-BE" altLang="en-US" sz="1400" b="1">
                <a:solidFill>
                  <a:schemeClr val="accent2"/>
                </a:solidFill>
                <a:latin typeface="+mn-lt"/>
              </a:rPr>
              <a:t>L’ENTREPRENEUR.</a:t>
            </a:r>
            <a:endParaRPr lang="fr-BE" altLang="en-US" sz="1400">
              <a:solidFill>
                <a:schemeClr val="accent2"/>
              </a:solidFill>
              <a:latin typeface="+mn-lt"/>
            </a:endParaRPr>
          </a:p>
        </p:txBody>
      </p:sp>
      <p:pic>
        <p:nvPicPr>
          <p:cNvPr id="17" name="Picture 26">
            <a:extLst>
              <a:ext uri="{FF2B5EF4-FFF2-40B4-BE49-F238E27FC236}">
                <a16:creationId xmlns:a16="http://schemas.microsoft.com/office/drawing/2014/main" id="{3539AA9C-D8FD-4E73-ABD7-991E1E36CB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1245" y="4593808"/>
            <a:ext cx="17256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101" y="4569995"/>
            <a:ext cx="175577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9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AADE168-A4D5-2022-02C6-6F4F7EA9B171}"/>
              </a:ext>
            </a:extLst>
          </p:cNvPr>
          <p:cNvSpPr>
            <a:spLocks noGrp="1"/>
          </p:cNvSpPr>
          <p:nvPr>
            <p:ph type="sldNum" sz="quarter" idx="4"/>
          </p:nvPr>
        </p:nvSpPr>
        <p:spPr/>
        <p:txBody>
          <a:bodyPr/>
          <a:lstStyle/>
          <a:p>
            <a:fld id="{070B80B4-B953-6547-A044-6E303DFD4AF3}" type="slidenum">
              <a:rPr lang="nl-BE" smtClean="0"/>
              <a:pPr/>
              <a:t>14</a:t>
            </a:fld>
            <a:endParaRPr lang="nl-BE"/>
          </a:p>
        </p:txBody>
      </p:sp>
      <p:sp>
        <p:nvSpPr>
          <p:cNvPr id="3" name="Espace réservé du texte 2">
            <a:extLst>
              <a:ext uri="{FF2B5EF4-FFF2-40B4-BE49-F238E27FC236}">
                <a16:creationId xmlns:a16="http://schemas.microsoft.com/office/drawing/2014/main" id="{DFD55252-5310-22B1-7413-B12CC1649A73}"/>
              </a:ext>
            </a:extLst>
          </p:cNvPr>
          <p:cNvSpPr>
            <a:spLocks noGrp="1"/>
          </p:cNvSpPr>
          <p:nvPr>
            <p:ph type="body" sz="quarter" idx="18"/>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mplément 5">
                <a:extLst>
                  <a:ext uri="{FF2B5EF4-FFF2-40B4-BE49-F238E27FC236}">
                    <a16:creationId xmlns:a16="http://schemas.microsoft.com/office/drawing/2014/main" id="{733416D2-702B-E287-8929-7DEFB39C502C}"/>
                  </a:ext>
                </a:extLst>
              </p:cNvPr>
              <p:cNvGraphicFramePr>
                <a:graphicFrameLocks noGrp="1"/>
              </p:cNvGraphicFramePr>
              <p:nvPr>
                <p:extLst>
                  <p:ext uri="{D42A27DB-BD31-4B8C-83A1-F6EECF244321}">
                    <p14:modId xmlns:p14="http://schemas.microsoft.com/office/powerpoint/2010/main" val="2279327508"/>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mplément 5">
                <a:extLst>
                  <a:ext uri="{FF2B5EF4-FFF2-40B4-BE49-F238E27FC236}">
                    <a16:creationId xmlns:a16="http://schemas.microsoft.com/office/drawing/2014/main" id="{733416D2-702B-E287-8929-7DEFB39C502C}"/>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25357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69790B-4917-644E-0971-F618C08815B0}"/>
              </a:ext>
            </a:extLst>
          </p:cNvPr>
          <p:cNvSpPr>
            <a:spLocks noGrp="1"/>
          </p:cNvSpPr>
          <p:nvPr>
            <p:ph type="sldNum" sz="quarter" idx="4"/>
          </p:nvPr>
        </p:nvSpPr>
        <p:spPr/>
        <p:txBody>
          <a:bodyPr/>
          <a:lstStyle/>
          <a:p>
            <a:fld id="{070B80B4-B953-6547-A044-6E303DFD4AF3}" type="slidenum">
              <a:rPr lang="nl-BE" smtClean="0"/>
              <a:pPr/>
              <a:t>15</a:t>
            </a:fld>
            <a:endParaRPr lang="nl-BE"/>
          </a:p>
        </p:txBody>
      </p:sp>
      <p:sp>
        <p:nvSpPr>
          <p:cNvPr id="3" name="Espace réservé du texte 2">
            <a:extLst>
              <a:ext uri="{FF2B5EF4-FFF2-40B4-BE49-F238E27FC236}">
                <a16:creationId xmlns:a16="http://schemas.microsoft.com/office/drawing/2014/main" id="{5C192B41-9567-D095-106E-7FA6733732D1}"/>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66773EEB-07E2-1EBF-740F-DD89FF880D52}"/>
              </a:ext>
            </a:extLst>
          </p:cNvPr>
          <p:cNvSpPr>
            <a:spLocks noGrp="1"/>
          </p:cNvSpPr>
          <p:nvPr>
            <p:ph type="body" sz="quarter" idx="20"/>
          </p:nvPr>
        </p:nvSpPr>
        <p:spPr/>
        <p:txBody>
          <a:bodyPr/>
          <a:lstStyle/>
          <a:p>
            <a:endParaRPr lang="fr-FR"/>
          </a:p>
        </p:txBody>
      </p:sp>
      <p:sp>
        <p:nvSpPr>
          <p:cNvPr id="5" name="Espace réservé du texte 4">
            <a:extLst>
              <a:ext uri="{FF2B5EF4-FFF2-40B4-BE49-F238E27FC236}">
                <a16:creationId xmlns:a16="http://schemas.microsoft.com/office/drawing/2014/main" id="{2311038E-65E9-8ECC-E4BC-3E61E26C552D}"/>
              </a:ext>
            </a:extLst>
          </p:cNvPr>
          <p:cNvSpPr>
            <a:spLocks noGrp="1"/>
          </p:cNvSpPr>
          <p:nvPr>
            <p:ph type="body" sz="quarter" idx="17"/>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mplément 5">
                <a:extLst>
                  <a:ext uri="{FF2B5EF4-FFF2-40B4-BE49-F238E27FC236}">
                    <a16:creationId xmlns:a16="http://schemas.microsoft.com/office/drawing/2014/main" id="{24FDDB8B-2887-5060-E398-D3CB9093003B}"/>
                  </a:ext>
                </a:extLst>
              </p:cNvPr>
              <p:cNvGraphicFramePr>
                <a:graphicFrameLocks noGrp="1"/>
              </p:cNvGraphicFramePr>
              <p:nvPr>
                <p:extLst>
                  <p:ext uri="{D42A27DB-BD31-4B8C-83A1-F6EECF244321}">
                    <p14:modId xmlns:p14="http://schemas.microsoft.com/office/powerpoint/2010/main" val="1771175043"/>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mplément 5">
                <a:extLst>
                  <a:ext uri="{FF2B5EF4-FFF2-40B4-BE49-F238E27FC236}">
                    <a16:creationId xmlns:a16="http://schemas.microsoft.com/office/drawing/2014/main" id="{24FDDB8B-2887-5060-E398-D3CB9093003B}"/>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98813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16</a:t>
            </a:fld>
            <a:endParaRPr lang="nl-BE"/>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2" y="2043447"/>
            <a:ext cx="10957364" cy="3500831"/>
          </a:xfrm>
        </p:spPr>
        <p:txBody>
          <a:bodyPr/>
          <a:lstStyle/>
          <a:p>
            <a:pPr algn="just"/>
            <a:r>
              <a:rPr lang="fr-FR" sz="1400" b="1">
                <a:solidFill>
                  <a:schemeClr val="accent2"/>
                </a:solidFill>
              </a:rPr>
              <a:t>Chef de travail Infrabel (ou TUC RAIL) - A.R.E.T. :</a:t>
            </a:r>
          </a:p>
          <a:p>
            <a:pPr algn="just"/>
            <a:endParaRPr lang="fr-FR" sz="1400" b="1">
              <a:solidFill>
                <a:schemeClr val="accent2"/>
              </a:solidFill>
            </a:endParaRPr>
          </a:p>
          <a:p>
            <a:pPr marL="285750" indent="-285750" algn="just">
              <a:buClr>
                <a:schemeClr val="bg2"/>
              </a:buClr>
              <a:buFont typeface="Arial" panose="020B0604020202020204" pitchFamily="34" charset="0"/>
              <a:buChar char="•"/>
            </a:pPr>
            <a:r>
              <a:rPr lang="fr-FR" sz="1400">
                <a:solidFill>
                  <a:schemeClr val="accent2"/>
                </a:solidFill>
              </a:rPr>
              <a:t>Est responsable de la </a:t>
            </a:r>
            <a:r>
              <a:rPr lang="fr-FR" sz="1400" b="1">
                <a:solidFill>
                  <a:schemeClr val="accent2"/>
                </a:solidFill>
              </a:rPr>
              <a:t>concertation préalable </a:t>
            </a:r>
            <a:r>
              <a:rPr lang="fr-FR" sz="1400">
                <a:solidFill>
                  <a:schemeClr val="accent2"/>
                </a:solidFill>
              </a:rPr>
              <a:t>au démarrage des travaux avec le délégué (chef de travail) Entrepreneur ; </a:t>
            </a:r>
          </a:p>
          <a:p>
            <a:pPr marL="285750" indent="-285750" algn="just">
              <a:buClr>
                <a:schemeClr val="bg2"/>
              </a:buClr>
              <a:buFont typeface="Arial" panose="020B0604020202020204" pitchFamily="34" charset="0"/>
              <a:buChar char="•"/>
            </a:pPr>
            <a:r>
              <a:rPr lang="fr-FR" sz="1400">
                <a:solidFill>
                  <a:schemeClr val="accent2"/>
                </a:solidFill>
              </a:rPr>
              <a:t>Est responsable du </a:t>
            </a:r>
            <a:r>
              <a:rPr lang="fr-FR" sz="1400" b="1">
                <a:solidFill>
                  <a:schemeClr val="accent2"/>
                </a:solidFill>
              </a:rPr>
              <a:t>contrôle de la demande d’autorisation de travail </a:t>
            </a:r>
            <a:r>
              <a:rPr lang="fr-FR" sz="1400">
                <a:solidFill>
                  <a:schemeClr val="accent2"/>
                </a:solidFill>
              </a:rPr>
              <a:t>introduite par le délégué de l’entrepreneur (chef de travail entrepreneur) ;</a:t>
            </a:r>
          </a:p>
          <a:p>
            <a:pPr marL="285750" indent="-285750" algn="just">
              <a:buClr>
                <a:schemeClr val="bg2"/>
              </a:buClr>
              <a:buFont typeface="Arial" panose="020B0604020202020204" pitchFamily="34" charset="0"/>
              <a:buChar char="•"/>
            </a:pPr>
            <a:r>
              <a:rPr lang="fr-FR" sz="1400">
                <a:solidFill>
                  <a:schemeClr val="accent2"/>
                </a:solidFill>
              </a:rPr>
              <a:t>Est responsable de la </a:t>
            </a:r>
            <a:r>
              <a:rPr lang="fr-FR" sz="1400" b="1">
                <a:solidFill>
                  <a:schemeClr val="accent2"/>
                </a:solidFill>
              </a:rPr>
              <a:t>bonne application des mesures de sécurité prescrites </a:t>
            </a:r>
            <a:r>
              <a:rPr lang="fr-FR" sz="1400">
                <a:solidFill>
                  <a:schemeClr val="accent2"/>
                </a:solidFill>
              </a:rPr>
              <a:t>(mise hors service de la voie / mise hors tension de la caténaire) ;</a:t>
            </a:r>
          </a:p>
          <a:p>
            <a:pPr marL="285750" indent="-285750" algn="just">
              <a:buClr>
                <a:schemeClr val="bg2"/>
              </a:buClr>
              <a:buFont typeface="Arial" panose="020B0604020202020204" pitchFamily="34" charset="0"/>
              <a:buChar char="•"/>
            </a:pPr>
            <a:r>
              <a:rPr lang="fr-FR" sz="1400">
                <a:solidFill>
                  <a:schemeClr val="accent2"/>
                </a:solidFill>
              </a:rPr>
              <a:t>Délivre l’autorisation de travail au délégué (chef de travail) Entrepreneur ;</a:t>
            </a:r>
          </a:p>
          <a:p>
            <a:pPr marL="285750" indent="-285750" algn="just">
              <a:buClr>
                <a:schemeClr val="bg2"/>
              </a:buClr>
              <a:buFont typeface="Arial" panose="020B0604020202020204" pitchFamily="34" charset="0"/>
              <a:buChar char="•"/>
            </a:pPr>
            <a:r>
              <a:rPr lang="fr-FR" sz="1400">
                <a:solidFill>
                  <a:schemeClr val="accent2"/>
                </a:solidFill>
              </a:rPr>
              <a:t>Est responsable de la délivrance des autorisations de mise à rail et de circulations des engins de chantier et trains de travaux sur la voie hors service</a:t>
            </a:r>
          </a:p>
          <a:p>
            <a:pPr marL="285750" indent="-285750" algn="just">
              <a:buClr>
                <a:schemeClr val="bg2"/>
              </a:buClr>
              <a:buFont typeface="Arial" panose="020B0604020202020204" pitchFamily="34" charset="0"/>
              <a:buChar char="•"/>
            </a:pPr>
            <a:r>
              <a:rPr lang="fr-FR" sz="1400">
                <a:solidFill>
                  <a:schemeClr val="accent2"/>
                </a:solidFill>
              </a:rPr>
              <a:t>Assure la supervision des travaux réalisés par l’entrepreneur et sur base des prescriptions techniques réglementaires, contrôle (ponctuellement) la qualité de ces travaux ;</a:t>
            </a:r>
          </a:p>
          <a:p>
            <a:pPr marL="285750" indent="-285750" algn="just">
              <a:buClr>
                <a:schemeClr val="bg2"/>
              </a:buClr>
              <a:buFont typeface="Arial" panose="020B0604020202020204" pitchFamily="34" charset="0"/>
              <a:buChar char="•"/>
            </a:pPr>
            <a:r>
              <a:rPr lang="fr-FR" sz="1400">
                <a:solidFill>
                  <a:schemeClr val="accent2"/>
                </a:solidFill>
              </a:rPr>
              <a:t>Est responsable de la </a:t>
            </a:r>
            <a:r>
              <a:rPr lang="fr-FR" sz="1400" b="1">
                <a:solidFill>
                  <a:schemeClr val="accent2"/>
                </a:solidFill>
              </a:rPr>
              <a:t>remise sous tension de la caténaire </a:t>
            </a:r>
            <a:r>
              <a:rPr lang="fr-FR" sz="1400">
                <a:solidFill>
                  <a:schemeClr val="accent2"/>
                </a:solidFill>
              </a:rPr>
              <a:t>; </a:t>
            </a:r>
          </a:p>
          <a:p>
            <a:pPr marL="285750" indent="-285750" algn="just">
              <a:buClr>
                <a:schemeClr val="bg2"/>
              </a:buClr>
              <a:buFont typeface="Arial" panose="020B0604020202020204" pitchFamily="34" charset="0"/>
              <a:buChar char="•"/>
            </a:pPr>
            <a:r>
              <a:rPr lang="fr-FR" sz="1400">
                <a:solidFill>
                  <a:schemeClr val="accent2"/>
                </a:solidFill>
              </a:rPr>
              <a:t>Est responsable de la </a:t>
            </a:r>
            <a:r>
              <a:rPr lang="fr-FR" sz="1400" b="1">
                <a:solidFill>
                  <a:schemeClr val="accent2"/>
                </a:solidFill>
              </a:rPr>
              <a:t>remise à disposition de l’exploitation de la voie</a:t>
            </a:r>
            <a:r>
              <a:rPr lang="fr-FR" sz="1400">
                <a:solidFill>
                  <a:schemeClr val="accent2"/>
                </a:solidFill>
              </a:rPr>
              <a:t>, </a:t>
            </a:r>
            <a:r>
              <a:rPr lang="fr-FR" sz="1400" u="sng">
                <a:solidFill>
                  <a:schemeClr val="accent2"/>
                </a:solidFill>
              </a:rPr>
              <a:t>après vérification de la libération de la voie, du bon état de la voie et de l’achèvement des travaux. </a:t>
            </a: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a:t>Le </a:t>
            </a:r>
            <a:r>
              <a:rPr lang="nl-BE" sz="2800" err="1"/>
              <a:t>contexte</a:t>
            </a:r>
            <a:endParaRPr lang="nl-BE" sz="2800"/>
          </a:p>
          <a:p>
            <a:r>
              <a:rPr lang="fr-BE" sz="2000"/>
              <a:t>Rôles et responsabilités</a:t>
            </a:r>
            <a:endParaRPr lang="nl-BE" sz="2000"/>
          </a:p>
          <a:p>
            <a:endParaRPr lang="nl-BE"/>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pic>
        <p:nvPicPr>
          <p:cNvPr id="7" name="Picture 16">
            <a:extLst>
              <a:ext uri="{FF2B5EF4-FFF2-40B4-BE49-F238E27FC236}">
                <a16:creationId xmlns:a16="http://schemas.microsoft.com/office/drawing/2014/main" id="{77527B04-3430-4369-8272-A2BFB2FFC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096" y="223726"/>
            <a:ext cx="503292" cy="1677639"/>
          </a:xfrm>
          <a:prstGeom prst="rect">
            <a:avLst/>
          </a:prstGeom>
          <a:ln w="25400">
            <a:solidFill>
              <a:srgbClr val="028DB4"/>
            </a:solidFill>
          </a:ln>
        </p:spPr>
      </p:pic>
      <p:sp>
        <p:nvSpPr>
          <p:cNvPr id="9" name="Rechthoek 41"/>
          <p:cNvSpPr>
            <a:spLocks noChangeArrowheads="1"/>
          </p:cNvSpPr>
          <p:nvPr/>
        </p:nvSpPr>
        <p:spPr bwMode="auto">
          <a:xfrm>
            <a:off x="4566308" y="1901365"/>
            <a:ext cx="1352868" cy="360363"/>
          </a:xfrm>
          <a:prstGeom prst="rect">
            <a:avLst/>
          </a:prstGeom>
          <a:solidFill>
            <a:srgbClr val="028DB4"/>
          </a:solidFill>
          <a:ln w="31750" algn="ctr">
            <a:solidFill>
              <a:srgbClr val="028DB4"/>
            </a:solidFill>
            <a:round/>
            <a:headEnd/>
            <a:tailEnd/>
          </a:ln>
        </p:spPr>
        <p:txBody>
          <a:bodyPr wrap="none" anchor="ctr"/>
          <a:lstStyle/>
          <a:p>
            <a:pPr algn="ctr"/>
            <a:r>
              <a:rPr lang="nl-BE" sz="1000" b="1">
                <a:solidFill>
                  <a:schemeClr val="bg1"/>
                </a:solidFill>
              </a:rPr>
              <a:t>CHEF DE TRAVAIL –</a:t>
            </a:r>
          </a:p>
          <a:p>
            <a:pPr algn="ctr"/>
            <a:r>
              <a:rPr lang="nl-BE" sz="1000" b="1">
                <a:solidFill>
                  <a:schemeClr val="bg1"/>
                </a:solidFill>
              </a:rPr>
              <a:t> RS INFRABEL</a:t>
            </a:r>
          </a:p>
        </p:txBody>
      </p:sp>
    </p:spTree>
    <p:extLst>
      <p:ext uri="{BB962C8B-B14F-4D97-AF65-F5344CB8AC3E}">
        <p14:creationId xmlns:p14="http://schemas.microsoft.com/office/powerpoint/2010/main" val="151624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17</a:t>
            </a:fld>
            <a:endParaRPr lang="nl-BE"/>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2" y="2029190"/>
            <a:ext cx="10798392" cy="4518909"/>
          </a:xfrm>
        </p:spPr>
        <p:txBody>
          <a:bodyPr/>
          <a:lstStyle/>
          <a:p>
            <a:pPr algn="just"/>
            <a:r>
              <a:rPr lang="fr-FR" sz="1400" b="1" dirty="0">
                <a:solidFill>
                  <a:schemeClr val="accent2"/>
                </a:solidFill>
              </a:rPr>
              <a:t>Chef de travail Entrepreneur :</a:t>
            </a:r>
          </a:p>
          <a:p>
            <a:pPr algn="just"/>
            <a:endParaRPr lang="fr-FR" sz="1400" dirty="0">
              <a:solidFill>
                <a:schemeClr val="accent2"/>
              </a:solidFill>
            </a:endParaRPr>
          </a:p>
          <a:p>
            <a:pPr marL="285750" indent="-285750" algn="just">
              <a:buClr>
                <a:schemeClr val="bg2"/>
              </a:buClr>
              <a:buFont typeface="Arial" panose="020B0604020202020204" pitchFamily="34" charset="0"/>
              <a:buChar char="•"/>
            </a:pPr>
            <a:r>
              <a:rPr lang="fr-FR" sz="1400" dirty="0">
                <a:solidFill>
                  <a:schemeClr val="accent2"/>
                </a:solidFill>
              </a:rPr>
              <a:t>Participe à la </a:t>
            </a:r>
            <a:r>
              <a:rPr lang="fr-FR" sz="1400" b="1" dirty="0">
                <a:solidFill>
                  <a:schemeClr val="accent2"/>
                </a:solidFill>
              </a:rPr>
              <a:t>concertation préalable </a:t>
            </a:r>
            <a:r>
              <a:rPr lang="fr-FR" sz="1400" dirty="0">
                <a:solidFill>
                  <a:schemeClr val="accent2"/>
                </a:solidFill>
              </a:rPr>
              <a:t>au démarrage des travaux avec le chef de travail Infrabel ;</a:t>
            </a:r>
          </a:p>
          <a:p>
            <a:pPr marL="285750" indent="-285750" algn="just">
              <a:buClr>
                <a:schemeClr val="bg2"/>
              </a:buClr>
              <a:buFont typeface="Arial" panose="020B0604020202020204" pitchFamily="34" charset="0"/>
              <a:buChar char="•"/>
            </a:pPr>
            <a:r>
              <a:rPr lang="fr-FR" sz="1400" dirty="0">
                <a:solidFill>
                  <a:schemeClr val="accent2"/>
                </a:solidFill>
              </a:rPr>
              <a:t>Est </a:t>
            </a:r>
            <a:r>
              <a:rPr lang="fr-FR" sz="1400" b="1" dirty="0">
                <a:solidFill>
                  <a:schemeClr val="accent2"/>
                </a:solidFill>
              </a:rPr>
              <a:t>chargé du briefing du personnel de l’entrepreneur</a:t>
            </a:r>
            <a:r>
              <a:rPr lang="fr-FR" sz="1400" dirty="0">
                <a:solidFill>
                  <a:schemeClr val="accent2"/>
                </a:solidFill>
              </a:rPr>
              <a:t>, de prestataire des services et des sous-traitants éventuels. Il communique entre autres les mesures de sécurité en vigueur, les modalités d’accès à la voie hors service, les modalités de communication entre les différentes équipes au travail ;</a:t>
            </a:r>
          </a:p>
          <a:p>
            <a:pPr marL="285750" indent="-285750" algn="just">
              <a:buClr>
                <a:schemeClr val="bg2"/>
              </a:buClr>
              <a:buFont typeface="Arial" panose="020B0604020202020204" pitchFamily="34" charset="0"/>
              <a:buChar char="•"/>
            </a:pPr>
            <a:r>
              <a:rPr lang="fr-FR" sz="1400" dirty="0">
                <a:solidFill>
                  <a:schemeClr val="accent2"/>
                </a:solidFill>
              </a:rPr>
              <a:t>Est responsable de </a:t>
            </a:r>
            <a:r>
              <a:rPr lang="fr-FR" sz="1400" b="1" dirty="0">
                <a:solidFill>
                  <a:schemeClr val="accent2"/>
                </a:solidFill>
              </a:rPr>
              <a:t>l’introduction de la demande d’autorisation de travail </a:t>
            </a:r>
            <a:r>
              <a:rPr lang="fr-FR" sz="1400" dirty="0">
                <a:solidFill>
                  <a:schemeClr val="accent2"/>
                </a:solidFill>
              </a:rPr>
              <a:t>;</a:t>
            </a:r>
          </a:p>
          <a:p>
            <a:pPr marL="285750" indent="-285750" algn="just">
              <a:buClr>
                <a:schemeClr val="bg2"/>
              </a:buClr>
              <a:buFont typeface="Arial" panose="020B0604020202020204" pitchFamily="34" charset="0"/>
              <a:buChar char="•"/>
            </a:pPr>
            <a:r>
              <a:rPr lang="fr-FR" sz="1400" dirty="0">
                <a:solidFill>
                  <a:schemeClr val="accent2"/>
                </a:solidFill>
              </a:rPr>
              <a:t>Est responsable de la communication de l’autorisation de démarrer les travaux au personnel de l’entrepreneur, de prestataire des services et des sous-traitants éventuels ;</a:t>
            </a:r>
          </a:p>
          <a:p>
            <a:pPr marL="285750" indent="-285750" algn="just">
              <a:buClr>
                <a:schemeClr val="bg2"/>
              </a:buClr>
              <a:buFont typeface="Arial" panose="020B0604020202020204" pitchFamily="34" charset="0"/>
              <a:buChar char="•"/>
            </a:pPr>
            <a:r>
              <a:rPr lang="fr-FR" sz="1400" dirty="0">
                <a:solidFill>
                  <a:schemeClr val="accent2"/>
                </a:solidFill>
              </a:rPr>
              <a:t>Assure la direction des travaux réalisés par l’entrepreneur et veille au respect des prescriptions techniques réglementaires et de la qualité de ces travaux ;</a:t>
            </a:r>
          </a:p>
          <a:p>
            <a:pPr marL="285750" indent="-285750" algn="just">
              <a:buClr>
                <a:schemeClr val="bg2"/>
              </a:buClr>
              <a:buFont typeface="Arial" panose="020B0604020202020204" pitchFamily="34" charset="0"/>
              <a:buChar char="•"/>
            </a:pPr>
            <a:r>
              <a:rPr lang="fr-FR" sz="1400" dirty="0">
                <a:solidFill>
                  <a:schemeClr val="accent2"/>
                </a:solidFill>
              </a:rPr>
              <a:t>Est responsable de la </a:t>
            </a:r>
            <a:r>
              <a:rPr lang="fr-FR" sz="1400" b="1" dirty="0">
                <a:solidFill>
                  <a:schemeClr val="accent2"/>
                </a:solidFill>
              </a:rPr>
              <a:t>confirmation de l’achèvement des travaux nécessitant la mise hors tension de la caténaire </a:t>
            </a:r>
            <a:r>
              <a:rPr lang="fr-FR" sz="1400" dirty="0">
                <a:solidFill>
                  <a:schemeClr val="accent2"/>
                </a:solidFill>
              </a:rPr>
              <a:t>au chef de travail Infrabel ;</a:t>
            </a:r>
          </a:p>
          <a:p>
            <a:pPr marL="285750" indent="-285750" algn="just">
              <a:buClr>
                <a:schemeClr val="bg2"/>
              </a:buClr>
              <a:buFont typeface="Arial" panose="020B0604020202020204" pitchFamily="34" charset="0"/>
              <a:buChar char="•"/>
            </a:pPr>
            <a:r>
              <a:rPr lang="fr-FR" sz="1400" dirty="0">
                <a:solidFill>
                  <a:schemeClr val="accent2"/>
                </a:solidFill>
              </a:rPr>
              <a:t>Est responsable de la </a:t>
            </a:r>
            <a:r>
              <a:rPr lang="fr-FR" sz="1400" b="1" dirty="0">
                <a:solidFill>
                  <a:schemeClr val="accent2"/>
                </a:solidFill>
              </a:rPr>
              <a:t>confirmation de l’achèvement des travaux nécessitant la mise hors service de la voie </a:t>
            </a:r>
            <a:r>
              <a:rPr lang="fr-FR" sz="1400" dirty="0">
                <a:solidFill>
                  <a:schemeClr val="accent2"/>
                </a:solidFill>
              </a:rPr>
              <a:t>au chef de travail Infrabel.</a:t>
            </a:r>
          </a:p>
          <a:p>
            <a:pPr marL="285750" indent="-285750" algn="just">
              <a:buClr>
                <a:schemeClr val="bg2"/>
              </a:buClr>
              <a:buFont typeface="Arial" panose="020B0604020202020204" pitchFamily="34" charset="0"/>
              <a:buChar char="•"/>
            </a:pPr>
            <a:endParaRPr lang="fr-FR" sz="1400" dirty="0">
              <a:solidFill>
                <a:schemeClr val="accent2"/>
              </a:solidFill>
            </a:endParaRPr>
          </a:p>
          <a:p>
            <a:pPr algn="just">
              <a:buClr>
                <a:schemeClr val="bg2"/>
              </a:buClr>
            </a:pPr>
            <a:r>
              <a:rPr lang="fr-FR" sz="1400" b="1" dirty="0">
                <a:solidFill>
                  <a:schemeClr val="accent2"/>
                </a:solidFill>
              </a:rPr>
              <a:t>Le chef de travail Entrepreneur est responsable de la bonne coordination entre les différentes équipes au travail de l’entrepreneur</a:t>
            </a: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a:t>Le </a:t>
            </a:r>
            <a:r>
              <a:rPr lang="nl-BE" sz="2800" err="1"/>
              <a:t>contexte</a:t>
            </a:r>
            <a:endParaRPr lang="nl-BE" sz="2800"/>
          </a:p>
          <a:p>
            <a:r>
              <a:rPr lang="fr-BE" sz="2000"/>
              <a:t>Rôles et responsabilités</a:t>
            </a:r>
            <a:endParaRPr lang="nl-BE" sz="2000"/>
          </a:p>
        </p:txBody>
      </p:sp>
      <p:pic>
        <p:nvPicPr>
          <p:cNvPr id="7" name="Picture 20">
            <a:extLst>
              <a:ext uri="{FF2B5EF4-FFF2-40B4-BE49-F238E27FC236}">
                <a16:creationId xmlns:a16="http://schemas.microsoft.com/office/drawing/2014/main" id="{0E5692AA-1C60-4EC1-A63C-A2D757E0A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5763" y="249940"/>
            <a:ext cx="630634" cy="1663594"/>
          </a:xfrm>
          <a:prstGeom prst="rect">
            <a:avLst/>
          </a:prstGeom>
          <a:ln w="25400">
            <a:noFill/>
          </a:ln>
        </p:spPr>
      </p:pic>
      <p:sp>
        <p:nvSpPr>
          <p:cNvPr id="10" name="Rechthoek 41"/>
          <p:cNvSpPr>
            <a:spLocks noChangeArrowheads="1"/>
          </p:cNvSpPr>
          <p:nvPr/>
        </p:nvSpPr>
        <p:spPr bwMode="auto">
          <a:xfrm>
            <a:off x="4153134" y="1943477"/>
            <a:ext cx="1375892" cy="360363"/>
          </a:xfrm>
          <a:prstGeom prst="rect">
            <a:avLst/>
          </a:prstGeom>
          <a:solidFill>
            <a:srgbClr val="92D050"/>
          </a:solidFill>
          <a:ln w="31750" algn="ctr">
            <a:noFill/>
            <a:round/>
            <a:headEnd/>
            <a:tailEnd/>
          </a:ln>
        </p:spPr>
        <p:txBody>
          <a:bodyPr wrap="none" anchor="ctr"/>
          <a:lstStyle/>
          <a:p>
            <a:pPr algn="ctr"/>
            <a:r>
              <a:rPr lang="nl-BE" sz="1000" b="1">
                <a:solidFill>
                  <a:schemeClr val="bg1"/>
                </a:solidFill>
              </a:rPr>
              <a:t>CHEF DE TRAVAIL – </a:t>
            </a:r>
          </a:p>
          <a:p>
            <a:pPr algn="ctr"/>
            <a:r>
              <a:rPr lang="nl-BE" sz="1000" b="1">
                <a:solidFill>
                  <a:schemeClr val="bg1"/>
                </a:solidFill>
              </a:rPr>
              <a:t>RS ENTREPRENEUR</a:t>
            </a:r>
          </a:p>
        </p:txBody>
      </p:sp>
    </p:spTree>
    <p:extLst>
      <p:ext uri="{BB962C8B-B14F-4D97-AF65-F5344CB8AC3E}">
        <p14:creationId xmlns:p14="http://schemas.microsoft.com/office/powerpoint/2010/main" val="46681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18</a:t>
            </a:fld>
            <a:endParaRPr lang="nl-BE"/>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2" y="2082800"/>
            <a:ext cx="10798393" cy="3502455"/>
          </a:xfrm>
        </p:spPr>
        <p:txBody>
          <a:bodyPr/>
          <a:lstStyle/>
          <a:p>
            <a:pPr algn="just"/>
            <a:r>
              <a:rPr lang="fr-FR" sz="1400" b="1">
                <a:solidFill>
                  <a:schemeClr val="accent2"/>
                </a:solidFill>
              </a:rPr>
              <a:t>Agents au travail :</a:t>
            </a:r>
          </a:p>
          <a:p>
            <a:pPr algn="just"/>
            <a:endParaRPr lang="fr-FR" sz="1400" b="1">
              <a:solidFill>
                <a:schemeClr val="accent2"/>
              </a:solidFill>
            </a:endParaRPr>
          </a:p>
          <a:p>
            <a:pPr marL="285750" indent="-285750" algn="just">
              <a:buClr>
                <a:schemeClr val="bg2"/>
              </a:buClr>
              <a:buFont typeface="Arial" panose="020B0604020202020204" pitchFamily="34" charset="0"/>
              <a:buChar char="•"/>
            </a:pPr>
            <a:r>
              <a:rPr lang="fr-FR" sz="1400">
                <a:solidFill>
                  <a:schemeClr val="accent2"/>
                </a:solidFill>
              </a:rPr>
              <a:t>Participent au briefing du chef de travail entrepreneur ;</a:t>
            </a:r>
          </a:p>
          <a:p>
            <a:pPr marL="285750" indent="-285750" algn="just">
              <a:buClr>
                <a:schemeClr val="bg2"/>
              </a:buClr>
              <a:buFont typeface="Arial" panose="020B0604020202020204" pitchFamily="34" charset="0"/>
              <a:buChar char="•"/>
            </a:pPr>
            <a:r>
              <a:rPr lang="fr-FR" sz="1400">
                <a:solidFill>
                  <a:schemeClr val="accent2"/>
                </a:solidFill>
              </a:rPr>
              <a:t>Respectent les instructions de sécurité qui leur sont communiquées : accès à la voie hors service, modalités de communication pour le démarrage et l’arrêt des activités, les mesures de sécurité en vigueur ;</a:t>
            </a:r>
          </a:p>
          <a:p>
            <a:pPr marL="285750" indent="-285750" algn="just">
              <a:buClr>
                <a:schemeClr val="bg2"/>
              </a:buClr>
              <a:buFont typeface="Arial" panose="020B0604020202020204" pitchFamily="34" charset="0"/>
              <a:buChar char="•"/>
            </a:pPr>
            <a:r>
              <a:rPr lang="fr-FR" sz="1400">
                <a:solidFill>
                  <a:schemeClr val="accent2"/>
                </a:solidFill>
              </a:rPr>
              <a:t>Connaissent les limites de la zone de travail (limites de la voie hors service) ;</a:t>
            </a:r>
          </a:p>
          <a:p>
            <a:pPr marL="285750" indent="-285750" algn="just">
              <a:buClr>
                <a:schemeClr val="bg2"/>
              </a:buClr>
              <a:buFont typeface="Arial" panose="020B0604020202020204" pitchFamily="34" charset="0"/>
              <a:buChar char="•"/>
            </a:pPr>
            <a:r>
              <a:rPr lang="fr-FR" sz="1400">
                <a:solidFill>
                  <a:schemeClr val="accent2"/>
                </a:solidFill>
              </a:rPr>
              <a:t>Après avoir reçu </a:t>
            </a:r>
            <a:r>
              <a:rPr lang="fr-FR" sz="1400" u="sng">
                <a:solidFill>
                  <a:schemeClr val="accent2"/>
                </a:solidFill>
              </a:rPr>
              <a:t>l’information de l’achèvement des travaux </a:t>
            </a:r>
            <a:r>
              <a:rPr lang="fr-FR" sz="1400">
                <a:solidFill>
                  <a:schemeClr val="accent2"/>
                </a:solidFill>
              </a:rPr>
              <a:t>par le chef de travail Entrepreneur, </a:t>
            </a:r>
            <a:r>
              <a:rPr lang="fr-FR" sz="1400" b="1">
                <a:solidFill>
                  <a:schemeClr val="accent2"/>
                </a:solidFill>
              </a:rPr>
              <a:t>respectent l’interdiction de reprendre toute activité dans la zone dangereuse / gabarit de la voie remise à disposition.</a:t>
            </a: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a:t>Le </a:t>
            </a:r>
            <a:r>
              <a:rPr lang="nl-BE" sz="2800" err="1"/>
              <a:t>contexte</a:t>
            </a:r>
            <a:endParaRPr lang="nl-BE" sz="2800"/>
          </a:p>
          <a:p>
            <a:r>
              <a:rPr lang="fr-BE" sz="2000"/>
              <a:t>Rôles et responsabilités</a:t>
            </a:r>
            <a:endParaRPr lang="nl-BE" sz="2000"/>
          </a:p>
        </p:txBody>
      </p:sp>
      <p:pic>
        <p:nvPicPr>
          <p:cNvPr id="7" name="Picture 1">
            <a:extLst>
              <a:ext uri="{FF2B5EF4-FFF2-40B4-BE49-F238E27FC236}">
                <a16:creationId xmlns:a16="http://schemas.microsoft.com/office/drawing/2014/main" id="{FE8214A3-0A20-4809-BE28-19CE0F19B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937" y="1104217"/>
            <a:ext cx="1824900" cy="1346760"/>
          </a:xfrm>
          <a:prstGeom prst="rect">
            <a:avLst/>
          </a:prstGeom>
          <a:ln w="25400">
            <a:noFill/>
          </a:ln>
        </p:spPr>
      </p:pic>
      <p:pic>
        <p:nvPicPr>
          <p:cNvPr id="9"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3335" y="1434562"/>
            <a:ext cx="1397160" cy="854689"/>
          </a:xfrm>
          <a:prstGeom prst="rect">
            <a:avLst/>
          </a:prstGeom>
          <a:ln w="19050">
            <a:noFill/>
          </a:ln>
        </p:spPr>
      </p:pic>
    </p:spTree>
    <p:extLst>
      <p:ext uri="{BB962C8B-B14F-4D97-AF65-F5344CB8AC3E}">
        <p14:creationId xmlns:p14="http://schemas.microsoft.com/office/powerpoint/2010/main" val="375109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19</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345897" y="608639"/>
            <a:ext cx="10858859" cy="478554"/>
          </a:xfrm>
        </p:spPr>
        <p:txBody>
          <a:bodyPr/>
          <a:lstStyle/>
          <a:p>
            <a:r>
              <a:rPr lang="nl-BE" sz="2800"/>
              <a:t>Application de la procédure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1209" y="1233243"/>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37659" y="1087193"/>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44162" y="1963493"/>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1. Préparation des travaux</a:t>
            </a: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152011" y="3443416"/>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2. Concertation préalable</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715150" y="1963493"/>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just">
              <a:defRPr/>
            </a:pPr>
            <a:r>
              <a:rPr lang="fr-FR" sz="1400">
                <a:solidFill>
                  <a:schemeClr val="accent2"/>
                </a:solidFill>
              </a:rPr>
              <a:t>Lors de la préparation des travaux, le délégué d’</a:t>
            </a:r>
            <a:r>
              <a:rPr lang="fr-FR" sz="1400" err="1">
                <a:solidFill>
                  <a:schemeClr val="accent2"/>
                </a:solidFill>
              </a:rPr>
              <a:t>Infrabel</a:t>
            </a:r>
            <a:r>
              <a:rPr lang="fr-FR" sz="1400">
                <a:solidFill>
                  <a:schemeClr val="accent2"/>
                </a:solidFill>
              </a:rPr>
              <a:t> (fonctionnaire dirigeant) veillera à communiquer à l’entrepreneur/prestataire de service tous les documents de préparation (BNX, ILT, </a:t>
            </a:r>
            <a:r>
              <a:rPr lang="fr-FR" sz="1400" b="1">
                <a:solidFill>
                  <a:schemeClr val="accent2"/>
                </a:solidFill>
              </a:rPr>
              <a:t>plans schématiques</a:t>
            </a:r>
            <a:r>
              <a:rPr lang="fr-FR" sz="1400">
                <a:solidFill>
                  <a:schemeClr val="accent2"/>
                </a:solidFill>
              </a:rPr>
              <a:t>...) lui permettant de </a:t>
            </a:r>
            <a:r>
              <a:rPr lang="fr-FR" sz="1400" u="sng">
                <a:solidFill>
                  <a:schemeClr val="accent2"/>
                </a:solidFill>
              </a:rPr>
              <a:t>préparer la demande d’autorisation de travail.</a:t>
            </a:r>
          </a:p>
        </p:txBody>
      </p:sp>
      <p:pic>
        <p:nvPicPr>
          <p:cNvPr id="18" name="Image 17">
            <a:extLst>
              <a:ext uri="{FF2B5EF4-FFF2-40B4-BE49-F238E27FC236}">
                <a16:creationId xmlns:a16="http://schemas.microsoft.com/office/drawing/2014/main" id="{41AFF8B4-45AD-4499-85A8-43CB655F98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8134" y="4587229"/>
            <a:ext cx="2982664" cy="1455585"/>
          </a:xfrm>
          <a:prstGeom prst="rect">
            <a:avLst/>
          </a:prstGeom>
          <a:noFill/>
        </p:spPr>
      </p:pic>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721403" y="3443416"/>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Avant le démarrage des travaux, une concertation préalable a lieu sur le site des travaux entre le délégué de l’entrepreneur (chef de travail entrepreneur) et le délégué d’</a:t>
            </a:r>
            <a:r>
              <a:rPr lang="fr-FR" sz="1400" err="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Infrabel</a:t>
            </a:r>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(chef de travail </a:t>
            </a:r>
            <a:r>
              <a:rPr lang="fr-FR" sz="1400" err="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Infrabel</a:t>
            </a:r>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Rectangle 2"/>
          <p:cNvSpPr/>
          <p:nvPr/>
        </p:nvSpPr>
        <p:spPr>
          <a:xfrm>
            <a:off x="1715150" y="4239256"/>
            <a:ext cx="2506352" cy="1075765"/>
          </a:xfrm>
          <a:prstGeom prst="wedgeRectCallout">
            <a:avLst>
              <a:gd name="adj1" fmla="val 62435"/>
              <a:gd name="adj2" fmla="val 64500"/>
            </a:avLst>
          </a:prstGeom>
          <a:solidFill>
            <a:srgbClr val="028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t>BNX, </a:t>
            </a:r>
            <a:r>
              <a:rPr lang="nl-BE" sz="1400" err="1"/>
              <a:t>schémas</a:t>
            </a:r>
            <a:r>
              <a:rPr lang="nl-BE" sz="1400"/>
              <a:t>, </a:t>
            </a:r>
          </a:p>
          <a:p>
            <a:pPr algn="ctr"/>
            <a:r>
              <a:rPr lang="nl-BE" sz="1400"/>
              <a:t>Attention </a:t>
            </a:r>
            <a:r>
              <a:rPr lang="nl-BE" sz="1400" err="1"/>
              <a:t>aux</a:t>
            </a:r>
            <a:r>
              <a:rPr lang="nl-BE" sz="1400"/>
              <a:t> </a:t>
            </a:r>
            <a:r>
              <a:rPr lang="nl-BE" sz="1400" err="1"/>
              <a:t>risques</a:t>
            </a:r>
            <a:r>
              <a:rPr lang="nl-BE" sz="1400"/>
              <a:t> </a:t>
            </a:r>
            <a:r>
              <a:rPr lang="nl-BE" sz="1400" err="1"/>
              <a:t>suivants</a:t>
            </a:r>
            <a:r>
              <a:rPr lang="nl-BE" sz="1400"/>
              <a:t>…</a:t>
            </a:r>
          </a:p>
          <a:p>
            <a:pPr algn="ctr"/>
            <a:r>
              <a:rPr lang="nl-BE" sz="1400" err="1"/>
              <a:t>Comment</a:t>
            </a:r>
            <a:r>
              <a:rPr lang="nl-BE" sz="1400"/>
              <a:t> </a:t>
            </a:r>
            <a:r>
              <a:rPr lang="nl-BE" sz="1400" err="1"/>
              <a:t>nous</a:t>
            </a:r>
            <a:r>
              <a:rPr lang="nl-BE" sz="1400"/>
              <a:t> </a:t>
            </a:r>
            <a:r>
              <a:rPr lang="nl-BE" sz="1400" err="1"/>
              <a:t>concerter</a:t>
            </a:r>
            <a:r>
              <a:rPr lang="nl-BE" sz="1400"/>
              <a:t> en cours des </a:t>
            </a:r>
            <a:r>
              <a:rPr lang="nl-BE" sz="1400" err="1"/>
              <a:t>travaux</a:t>
            </a:r>
            <a:r>
              <a:rPr lang="nl-BE" sz="1400"/>
              <a:t> ?</a:t>
            </a:r>
          </a:p>
        </p:txBody>
      </p:sp>
      <p:sp>
        <p:nvSpPr>
          <p:cNvPr id="20" name="Rectangle 19"/>
          <p:cNvSpPr/>
          <p:nvPr/>
        </p:nvSpPr>
        <p:spPr>
          <a:xfrm>
            <a:off x="7641794" y="4116736"/>
            <a:ext cx="2506352" cy="1075765"/>
          </a:xfrm>
          <a:prstGeom prst="wedgeRectCallout">
            <a:avLst>
              <a:gd name="adj1" fmla="val -64613"/>
              <a:gd name="adj2" fmla="val 665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err="1"/>
              <a:t>Travaux</a:t>
            </a:r>
            <a:r>
              <a:rPr lang="nl-BE" sz="1400"/>
              <a:t> </a:t>
            </a:r>
            <a:r>
              <a:rPr lang="nl-BE" sz="1400" err="1"/>
              <a:t>prévus</a:t>
            </a:r>
            <a:r>
              <a:rPr lang="nl-BE" sz="1400"/>
              <a:t> ….</a:t>
            </a:r>
          </a:p>
          <a:p>
            <a:pPr algn="ctr"/>
            <a:r>
              <a:rPr lang="nl-BE" sz="1400" err="1"/>
              <a:t>Nbre</a:t>
            </a:r>
            <a:r>
              <a:rPr lang="nl-BE" sz="1400"/>
              <a:t> </a:t>
            </a:r>
            <a:r>
              <a:rPr lang="nl-BE" sz="1400" err="1"/>
              <a:t>d’engins</a:t>
            </a:r>
            <a:r>
              <a:rPr lang="nl-BE" sz="1400"/>
              <a:t> …..</a:t>
            </a:r>
          </a:p>
          <a:p>
            <a:r>
              <a:rPr lang="fr-BE" sz="1400"/>
              <a:t>Comment nous concerter en cours des travaux ?</a:t>
            </a:r>
            <a:endParaRPr lang="nl-BE" sz="1400"/>
          </a:p>
        </p:txBody>
      </p:sp>
    </p:spTree>
    <p:extLst>
      <p:ext uri="{BB962C8B-B14F-4D97-AF65-F5344CB8AC3E}">
        <p14:creationId xmlns:p14="http://schemas.microsoft.com/office/powerpoint/2010/main" val="7556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3"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492875"/>
            <a:ext cx="565240" cy="365125"/>
          </a:xfrm>
        </p:spPr>
        <p:txBody>
          <a:bodyPr/>
          <a:lstStyle/>
          <a:p>
            <a:pPr>
              <a:spcAft>
                <a:spcPts val="600"/>
              </a:spcAft>
            </a:pPr>
            <a:fld id="{070B80B4-B953-6547-A044-6E303DFD4AF3}" type="slidenum">
              <a:rPr lang="nl-BE" smtClean="0"/>
              <a:pPr>
                <a:spcAft>
                  <a:spcPts val="600"/>
                </a:spcAft>
              </a:pPr>
              <a:t>2</a:t>
            </a:fld>
            <a:endParaRPr lang="nl-BE"/>
          </a:p>
        </p:txBody>
      </p:sp>
      <p:sp>
        <p:nvSpPr>
          <p:cNvPr id="8" name="Espace réservé du texte 7">
            <a:extLst>
              <a:ext uri="{FF2B5EF4-FFF2-40B4-BE49-F238E27FC236}">
                <a16:creationId xmlns:a16="http://schemas.microsoft.com/office/drawing/2014/main" id="{6BF25520-7532-441B-ABB2-AD0A736319EE}"/>
              </a:ext>
            </a:extLst>
          </p:cNvPr>
          <p:cNvSpPr>
            <a:spLocks noGrp="1"/>
          </p:cNvSpPr>
          <p:nvPr>
            <p:ph type="body" sz="quarter" idx="22"/>
          </p:nvPr>
        </p:nvSpPr>
        <p:spPr>
          <a:xfrm>
            <a:off x="666572" y="2293877"/>
            <a:ext cx="5052584" cy="3287957"/>
          </a:xfrm>
          <a:solidFill>
            <a:srgbClr val="ECF2F8"/>
          </a:solidFill>
        </p:spPr>
        <p:txBody>
          <a:bodyPr>
            <a:noAutofit/>
          </a:bodyPr>
          <a:lstStyle/>
          <a:p>
            <a:r>
              <a:rPr lang="en-GB" b="1" dirty="0">
                <a:solidFill>
                  <a:schemeClr val="accent2"/>
                </a:solidFill>
              </a:rPr>
              <a:t>Pendant le Workshop</a:t>
            </a:r>
          </a:p>
          <a:p>
            <a:pPr marL="342900" indent="-342900">
              <a:buClr>
                <a:schemeClr val="bg2"/>
              </a:buClr>
              <a:buFont typeface="Arial" panose="020B0604020202020204" pitchFamily="34" charset="0"/>
              <a:buChar char="•"/>
            </a:pPr>
            <a:r>
              <a:rPr lang="fr-FR" dirty="0">
                <a:solidFill>
                  <a:schemeClr val="accent2"/>
                </a:solidFill>
                <a:latin typeface="+mn-lt"/>
                <a:cs typeface="+mn-cs"/>
              </a:rPr>
              <a:t>Présentation des prescriptions réglementaires pour l’utilisation du I_427 thèmes (les grands principes)</a:t>
            </a:r>
          </a:p>
          <a:p>
            <a:pPr marL="342900" indent="-342900">
              <a:buClr>
                <a:schemeClr val="bg2"/>
              </a:buClr>
              <a:buFont typeface="Arial" panose="020B0604020202020204" pitchFamily="34" charset="0"/>
              <a:buChar char="•"/>
            </a:pPr>
            <a:r>
              <a:rPr lang="fr-FR" dirty="0">
                <a:solidFill>
                  <a:schemeClr val="accent2"/>
                </a:solidFill>
                <a:latin typeface="+mn-lt"/>
                <a:cs typeface="+mn-cs"/>
              </a:rPr>
              <a:t>Récolter votre feedback et votre expérience au sein de votre entreprise (via </a:t>
            </a:r>
            <a:r>
              <a:rPr lang="fr-FR" dirty="0" err="1">
                <a:solidFill>
                  <a:schemeClr val="accent2"/>
                </a:solidFill>
                <a:latin typeface="+mn-lt"/>
                <a:cs typeface="+mn-cs"/>
              </a:rPr>
              <a:t>wooclap</a:t>
            </a:r>
            <a:r>
              <a:rPr lang="fr-FR" dirty="0">
                <a:solidFill>
                  <a:schemeClr val="accent2"/>
                </a:solidFill>
                <a:latin typeface="+mn-lt"/>
                <a:cs typeface="+mn-cs"/>
              </a:rPr>
              <a:t>)</a:t>
            </a:r>
            <a:endParaRPr lang="fr-FR" dirty="0"/>
          </a:p>
          <a:p>
            <a:pPr marL="342900" indent="-342900">
              <a:buFont typeface="Arial" panose="020B0604020202020204" pitchFamily="34" charset="0"/>
              <a:buChar char="•"/>
            </a:pPr>
            <a:endParaRPr lang="fr-FR" dirty="0"/>
          </a:p>
        </p:txBody>
      </p:sp>
      <p:sp>
        <p:nvSpPr>
          <p:cNvPr id="6" name="Espace réservé du texte 5">
            <a:extLst>
              <a:ext uri="{FF2B5EF4-FFF2-40B4-BE49-F238E27FC236}">
                <a16:creationId xmlns:a16="http://schemas.microsoft.com/office/drawing/2014/main" id="{10BF9706-A0CB-4963-973C-2EFB8CC5120A}"/>
              </a:ext>
            </a:extLst>
          </p:cNvPr>
          <p:cNvSpPr>
            <a:spLocks noGrp="1"/>
          </p:cNvSpPr>
          <p:nvPr>
            <p:ph type="body" sz="quarter" idx="17"/>
          </p:nvPr>
        </p:nvSpPr>
        <p:spPr>
          <a:xfrm>
            <a:off x="666572" y="845232"/>
            <a:ext cx="10858858" cy="478554"/>
          </a:xfrm>
        </p:spPr>
        <p:txBody>
          <a:bodyPr anchor="t">
            <a:normAutofit/>
          </a:bodyPr>
          <a:lstStyle/>
          <a:p>
            <a:r>
              <a:rPr lang="fr-FR" sz="2800" dirty="0"/>
              <a:t>Objectifs du workshop</a:t>
            </a:r>
          </a:p>
        </p:txBody>
      </p:sp>
      <p:sp>
        <p:nvSpPr>
          <p:cNvPr id="7" name="Espace réservé du texte 7">
            <a:extLst>
              <a:ext uri="{FF2B5EF4-FFF2-40B4-BE49-F238E27FC236}">
                <a16:creationId xmlns:a16="http://schemas.microsoft.com/office/drawing/2014/main" id="{4BD88E6B-43B5-4906-B46E-EB2D0EC4356E}"/>
              </a:ext>
            </a:extLst>
          </p:cNvPr>
          <p:cNvSpPr txBox="1">
            <a:spLocks/>
          </p:cNvSpPr>
          <p:nvPr/>
        </p:nvSpPr>
        <p:spPr>
          <a:xfrm>
            <a:off x="6472846" y="3044600"/>
            <a:ext cx="5052584" cy="1786509"/>
          </a:xfrm>
          <a:prstGeom prst="rect">
            <a:avLst/>
          </a:prstGeom>
          <a:solidFill>
            <a:srgbClr val="ECF2F8"/>
          </a:solidFill>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fr-FR" b="1" dirty="0">
                <a:solidFill>
                  <a:schemeClr val="accent2"/>
                </a:solidFill>
                <a:latin typeface="+mn-lt"/>
                <a:cs typeface="+mn-cs"/>
              </a:rPr>
              <a:t>Après le Workshop</a:t>
            </a:r>
          </a:p>
          <a:p>
            <a:pPr marL="342900" indent="-342900">
              <a:buClr>
                <a:schemeClr val="bg2"/>
              </a:buClr>
              <a:buFont typeface="Arial" panose="020B0604020202020204" pitchFamily="34" charset="0"/>
              <a:buChar char="•"/>
            </a:pPr>
            <a:r>
              <a:rPr lang="fr-FR" dirty="0">
                <a:solidFill>
                  <a:schemeClr val="accent2"/>
                </a:solidFill>
                <a:latin typeface="+mn-lt"/>
                <a:cs typeface="+mn-cs"/>
              </a:rPr>
              <a:t>Participation au groupe de travail concernant l’adaptation éventuelle du I427</a:t>
            </a:r>
            <a:r>
              <a:rPr lang="fr-FR" dirty="0">
                <a:solidFill>
                  <a:schemeClr val="accent2"/>
                </a:solidFill>
              </a:rPr>
              <a:t> </a:t>
            </a:r>
          </a:p>
        </p:txBody>
      </p:sp>
    </p:spTree>
    <p:extLst>
      <p:ext uri="{BB962C8B-B14F-4D97-AF65-F5344CB8AC3E}">
        <p14:creationId xmlns:p14="http://schemas.microsoft.com/office/powerpoint/2010/main" val="301153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20</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345897" y="444084"/>
            <a:ext cx="10858859" cy="478554"/>
          </a:xfrm>
        </p:spPr>
        <p:txBody>
          <a:bodyPr/>
          <a:lstStyle/>
          <a:p>
            <a:r>
              <a:rPr lang="nl-BE" sz="2800"/>
              <a:t>Application de la procédure</a:t>
            </a:r>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950497"/>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804447"/>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52400" y="1261387"/>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3. Pré-Job Briefing</a:t>
            </a: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152400" y="3067119"/>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4. Introduction de la demande de travail</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615676" y="1261387"/>
            <a:ext cx="9176529"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just">
              <a:defRPr/>
            </a:pPr>
            <a:r>
              <a:rPr lang="fr-FR" sz="1400">
                <a:solidFill>
                  <a:schemeClr val="accent2"/>
                </a:solidFill>
              </a:rPr>
              <a:t>L’entrepreneur est responsable de l’information de son personnel et de celui de ses sous-traitants et en définit les modalités pratiques. </a:t>
            </a:r>
            <a:endParaRPr lang="fr-BE" sz="1400">
              <a:solidFill>
                <a:schemeClr val="accent2"/>
              </a:solidFill>
              <a:latin typeface="+mn-lt"/>
            </a:endParaRPr>
          </a:p>
        </p:txBody>
      </p:sp>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615676" y="3021486"/>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1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introduit la demande d’autorisation de travail en remplissant la rubrique A du formulaire I427</a:t>
            </a:r>
            <a:r>
              <a:rPr lang="fr-FR" sz="1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Cette rubrique reprend les limites de la zone de travail sollicitée (ligne, voie, délimitations, mise hors tension de la caténaire).</a:t>
            </a:r>
          </a:p>
        </p:txBody>
      </p:sp>
      <p:pic>
        <p:nvPicPr>
          <p:cNvPr id="20" name="Image 19">
            <a:extLst>
              <a:ext uri="{FF2B5EF4-FFF2-40B4-BE49-F238E27FC236}">
                <a16:creationId xmlns:a16="http://schemas.microsoft.com/office/drawing/2014/main" id="{CD002C5B-37B2-4F4C-994B-0F1EC15E35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251" y="1799937"/>
            <a:ext cx="2985849" cy="1241371"/>
          </a:xfrm>
          <a:prstGeom prst="rect">
            <a:avLst/>
          </a:prstGeom>
          <a:noFill/>
        </p:spPr>
      </p:pic>
      <p:pic>
        <p:nvPicPr>
          <p:cNvPr id="21" name="Image 20">
            <a:extLst>
              <a:ext uri="{FF2B5EF4-FFF2-40B4-BE49-F238E27FC236}">
                <a16:creationId xmlns:a16="http://schemas.microsoft.com/office/drawing/2014/main" id="{EB6E45BB-6E54-4B15-8524-C89C0E74FA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23957" y="3849664"/>
            <a:ext cx="6148070" cy="1562100"/>
          </a:xfrm>
          <a:prstGeom prst="rect">
            <a:avLst/>
          </a:prstGeom>
          <a:noFill/>
        </p:spPr>
      </p:pic>
      <p:sp>
        <p:nvSpPr>
          <p:cNvPr id="22" name="Rectangle 21">
            <a:extLst>
              <a:ext uri="{FF2B5EF4-FFF2-40B4-BE49-F238E27FC236}">
                <a16:creationId xmlns:a16="http://schemas.microsoft.com/office/drawing/2014/main" id="{2F8A6140-D8A2-4A17-90C4-17BCF8BAE0F9}"/>
              </a:ext>
            </a:extLst>
          </p:cNvPr>
          <p:cNvSpPr/>
          <p:nvPr/>
        </p:nvSpPr>
        <p:spPr>
          <a:xfrm>
            <a:off x="3223957" y="4421164"/>
            <a:ext cx="3324225" cy="990600"/>
          </a:xfrm>
          <a:prstGeom prst="rect">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3" name="Rectangle 22">
            <a:extLst>
              <a:ext uri="{FF2B5EF4-FFF2-40B4-BE49-F238E27FC236}">
                <a16:creationId xmlns:a16="http://schemas.microsoft.com/office/drawing/2014/main" id="{30F7D08F-3D18-4E28-90C1-FEF2B776887E}"/>
              </a:ext>
            </a:extLst>
          </p:cNvPr>
          <p:cNvSpPr/>
          <p:nvPr/>
        </p:nvSpPr>
        <p:spPr>
          <a:xfrm>
            <a:off x="7843582" y="4478314"/>
            <a:ext cx="1295400" cy="933450"/>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 name="Rectangle 2"/>
          <p:cNvSpPr/>
          <p:nvPr/>
        </p:nvSpPr>
        <p:spPr>
          <a:xfrm>
            <a:off x="1704513" y="5596613"/>
            <a:ext cx="8899585" cy="307777"/>
          </a:xfrm>
          <a:prstGeom prst="rect">
            <a:avLst/>
          </a:prstGeom>
        </p:spPr>
        <p:txBody>
          <a:bodyPr wrap="square">
            <a:spAutoFit/>
          </a:bodyPr>
          <a:lstStyle/>
          <a:p>
            <a:pPr algn="just">
              <a:spcAft>
                <a:spcPts val="0"/>
              </a:spcAft>
            </a:pPr>
            <a:r>
              <a:rPr lang="fr-FR" sz="1400" b="1">
                <a:solidFill>
                  <a:srgbClr val="C00000"/>
                </a:solidFill>
                <a:latin typeface="Calibri" panose="020F0502020204030204" pitchFamily="34" charset="0"/>
                <a:ea typeface="Calibri" panose="020F0502020204030204" pitchFamily="34" charset="0"/>
                <a:cs typeface="Times New Roman" panose="02020603050405020304" pitchFamily="18" charset="0"/>
              </a:rPr>
              <a:t>Aucune activité et aucun empiètement dans la voie (personnel et/ou matériel) n’est autorisé à ce moment.</a:t>
            </a:r>
            <a:r>
              <a:rPr lang="fr-FR" sz="1400" b="1">
                <a:latin typeface="Calibri" panose="020F0502020204030204" pitchFamily="34" charset="0"/>
                <a:ea typeface="Calibri" panose="020F0502020204030204" pitchFamily="34" charset="0"/>
                <a:cs typeface="Times New Roman" panose="02020603050405020304" pitchFamily="18" charset="0"/>
              </a:rPr>
              <a:t> </a:t>
            </a:r>
            <a:endParaRPr lang="fr-BE" sz="14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A47B8244-3EA7-4082-8000-A1E909DBA8A2}"/>
              </a:ext>
            </a:extLst>
          </p:cNvPr>
          <p:cNvPicPr>
            <a:picLocks noChangeAspect="1"/>
          </p:cNvPicPr>
          <p:nvPr/>
        </p:nvPicPr>
        <p:blipFill>
          <a:blip r:embed="rId5"/>
          <a:stretch>
            <a:fillRect/>
          </a:stretch>
        </p:blipFill>
        <p:spPr>
          <a:xfrm>
            <a:off x="9673618" y="4095971"/>
            <a:ext cx="894842" cy="1313704"/>
          </a:xfrm>
          <a:prstGeom prst="rect">
            <a:avLst/>
          </a:prstGeom>
        </p:spPr>
      </p:pic>
    </p:spTree>
    <p:extLst>
      <p:ext uri="{BB962C8B-B14F-4D97-AF65-F5344CB8AC3E}">
        <p14:creationId xmlns:p14="http://schemas.microsoft.com/office/powerpoint/2010/main" val="7023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2" grpId="0" animBg="1"/>
      <p:bldP spid="23"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070B80B4-B953-6547-A044-6E303DFD4AF3}" type="slidenum">
              <a:rPr lang="nl-BE" smtClean="0"/>
              <a:pPr/>
              <a:t>21</a:t>
            </a:fld>
            <a:endParaRPr lang="nl-BE"/>
          </a:p>
        </p:txBody>
      </p:sp>
      <p:sp>
        <p:nvSpPr>
          <p:cNvPr id="3" name="Espace réservé du texte 2"/>
          <p:cNvSpPr>
            <a:spLocks noGrp="1"/>
          </p:cNvSpPr>
          <p:nvPr>
            <p:ph type="body" sz="quarter" idx="18"/>
          </p:nvPr>
        </p:nvSpPr>
        <p:spPr/>
        <p:txBody>
          <a:bodyPr/>
          <a:lstStyle/>
          <a:p>
            <a:endParaRPr lang="nl-BE"/>
          </a:p>
        </p:txBody>
      </p:sp>
      <p:sp>
        <p:nvSpPr>
          <p:cNvPr id="4" name="Espace réservé du texte 3"/>
          <p:cNvSpPr>
            <a:spLocks noGrp="1"/>
          </p:cNvSpPr>
          <p:nvPr>
            <p:ph type="body" sz="quarter" idx="20"/>
          </p:nvPr>
        </p:nvSpPr>
        <p:spPr>
          <a:xfrm>
            <a:off x="389688" y="1763122"/>
            <a:ext cx="10967067" cy="1691852"/>
          </a:xfrm>
        </p:spPr>
        <p:txBody>
          <a:bodyPr/>
          <a:lstStyle/>
          <a:p>
            <a:endParaRPr lang="fr-BE" sz="1400">
              <a:solidFill>
                <a:schemeClr val="accent2"/>
              </a:solidFill>
            </a:endParaRPr>
          </a:p>
          <a:p>
            <a:pPr marL="342900" indent="-342900">
              <a:buAutoNum type="alphaLcParenR"/>
            </a:pPr>
            <a:r>
              <a:rPr lang="fr-BE" sz="1400">
                <a:solidFill>
                  <a:schemeClr val="accent2"/>
                </a:solidFill>
              </a:rPr>
              <a:t>L’entrepreneur ou son délégué, peuvent choisir comme éléments de délimitation de la zone de travail, soit un appareil de voie, soit un signal fixe, soit une cumulée (point kilométrique).</a:t>
            </a:r>
          </a:p>
          <a:p>
            <a:pPr marL="342900" indent="-342900">
              <a:buAutoNum type="alphaLcParenR"/>
            </a:pPr>
            <a:endParaRPr lang="fr-BE" sz="1400">
              <a:solidFill>
                <a:schemeClr val="accent2"/>
              </a:solidFill>
            </a:endParaRPr>
          </a:p>
          <a:p>
            <a:r>
              <a:rPr lang="fr-BE" sz="1400">
                <a:solidFill>
                  <a:schemeClr val="accent2"/>
                </a:solidFill>
              </a:rPr>
              <a:t>Dans l’exemple suivant, l’entrepreneur doit travailler au niveau de la voie III en gare de ANS, il pourra introduire sa demande de travail en utilisant comme délimitations de la zone de travail sollicitée (conformément au BNX) : </a:t>
            </a:r>
          </a:p>
          <a:p>
            <a:pPr marL="285750" indent="-285750">
              <a:buClr>
                <a:schemeClr val="bg2"/>
              </a:buClr>
              <a:buFont typeface="Arial" panose="020B0604020202020204" pitchFamily="34" charset="0"/>
              <a:buChar char="•"/>
            </a:pPr>
            <a:r>
              <a:rPr lang="fr-BE" sz="1400" b="1">
                <a:solidFill>
                  <a:schemeClr val="accent2"/>
                </a:solidFill>
              </a:rPr>
              <a:t>Soit</a:t>
            </a:r>
            <a:r>
              <a:rPr lang="fr-BE" sz="1400">
                <a:solidFill>
                  <a:schemeClr val="accent2"/>
                </a:solidFill>
              </a:rPr>
              <a:t> des cumulées (points kilométriques) : à savoir entre</a:t>
            </a:r>
            <a:r>
              <a:rPr lang="fr-BE" sz="1400"/>
              <a:t> </a:t>
            </a:r>
            <a:r>
              <a:rPr lang="fr-BE" sz="1400" err="1">
                <a:solidFill>
                  <a:schemeClr val="accent1"/>
                </a:solidFill>
              </a:rPr>
              <a:t>p.k</a:t>
            </a:r>
            <a:r>
              <a:rPr lang="fr-BE" sz="1400">
                <a:solidFill>
                  <a:schemeClr val="accent1"/>
                </a:solidFill>
              </a:rPr>
              <a:t>. 41.250 et </a:t>
            </a:r>
            <a:r>
              <a:rPr lang="fr-BE" sz="1400" err="1">
                <a:solidFill>
                  <a:schemeClr val="accent1"/>
                </a:solidFill>
              </a:rPr>
              <a:t>p.k</a:t>
            </a:r>
            <a:r>
              <a:rPr lang="fr-BE" sz="1400">
                <a:solidFill>
                  <a:schemeClr val="accent1"/>
                </a:solidFill>
              </a:rPr>
              <a:t>. 41.550 </a:t>
            </a:r>
          </a:p>
          <a:p>
            <a:pPr marL="285750" indent="-285750">
              <a:buClr>
                <a:schemeClr val="bg2"/>
              </a:buClr>
              <a:buFont typeface="Arial" panose="020B0604020202020204" pitchFamily="34" charset="0"/>
              <a:buChar char="•"/>
            </a:pPr>
            <a:r>
              <a:rPr lang="fr-BE" sz="1400" b="1">
                <a:solidFill>
                  <a:schemeClr val="accent2"/>
                </a:solidFill>
              </a:rPr>
              <a:t>Soit</a:t>
            </a:r>
            <a:r>
              <a:rPr lang="fr-BE" sz="1400">
                <a:solidFill>
                  <a:schemeClr val="accent2"/>
                </a:solidFill>
              </a:rPr>
              <a:t> des signaux fixes  : à savoir entre </a:t>
            </a:r>
            <a:r>
              <a:rPr lang="fr-BE" sz="1400">
                <a:solidFill>
                  <a:schemeClr val="accent1"/>
                </a:solidFill>
              </a:rPr>
              <a:t>signal SX-D.45 et signal R-D.45</a:t>
            </a:r>
          </a:p>
          <a:p>
            <a:pPr marL="285750" indent="-285750">
              <a:buClr>
                <a:schemeClr val="bg2"/>
              </a:buClr>
              <a:buFont typeface="Arial" panose="020B0604020202020204" pitchFamily="34" charset="0"/>
              <a:buChar char="•"/>
            </a:pPr>
            <a:r>
              <a:rPr lang="fr-BE" sz="1400" b="1">
                <a:solidFill>
                  <a:schemeClr val="accent2"/>
                </a:solidFill>
              </a:rPr>
              <a:t>Soit</a:t>
            </a:r>
            <a:r>
              <a:rPr lang="fr-BE" sz="1400">
                <a:solidFill>
                  <a:schemeClr val="accent2"/>
                </a:solidFill>
              </a:rPr>
              <a:t> des appareils de voie : à savoir entre </a:t>
            </a:r>
            <a:r>
              <a:rPr lang="fr-BE" sz="1400">
                <a:solidFill>
                  <a:schemeClr val="accent1"/>
                </a:solidFill>
              </a:rPr>
              <a:t>aiguillage 03U et aiguillage 05G</a:t>
            </a:r>
          </a:p>
          <a:p>
            <a:pPr marL="285750" indent="-285750">
              <a:buFontTx/>
              <a:buChar char="-"/>
            </a:pPr>
            <a:endParaRPr lang="fr-BE" sz="1400">
              <a:solidFill>
                <a:schemeClr val="accent1"/>
              </a:solidFill>
            </a:endParaRPr>
          </a:p>
          <a:p>
            <a:endParaRPr lang="fr-BE"/>
          </a:p>
          <a:p>
            <a:endParaRPr lang="fr-BE"/>
          </a:p>
          <a:p>
            <a:endParaRPr lang="nl-BE"/>
          </a:p>
        </p:txBody>
      </p:sp>
      <p:sp>
        <p:nvSpPr>
          <p:cNvPr id="5" name="Espace réservé du texte 4"/>
          <p:cNvSpPr>
            <a:spLocks noGrp="1"/>
          </p:cNvSpPr>
          <p:nvPr>
            <p:ph type="body" sz="quarter" idx="17"/>
          </p:nvPr>
        </p:nvSpPr>
        <p:spPr>
          <a:xfrm>
            <a:off x="497897" y="668560"/>
            <a:ext cx="10858859" cy="478554"/>
          </a:xfrm>
        </p:spPr>
        <p:txBody>
          <a:bodyPr/>
          <a:lstStyle/>
          <a:p>
            <a:r>
              <a:rPr lang="fr-BE" sz="2800"/>
              <a:t>Application de la procédure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4. Introduction de la demande de travail</a:t>
            </a:r>
          </a:p>
        </p:txBody>
      </p:sp>
      <p:sp>
        <p:nvSpPr>
          <p:cNvPr id="7" name="ZoneTexte 6"/>
          <p:cNvSpPr txBox="1"/>
          <p:nvPr/>
        </p:nvSpPr>
        <p:spPr>
          <a:xfrm>
            <a:off x="1688084" y="1406652"/>
            <a:ext cx="1615736" cy="307777"/>
          </a:xfrm>
          <a:prstGeom prst="rect">
            <a:avLst/>
          </a:prstGeom>
          <a:noFill/>
        </p:spPr>
        <p:txBody>
          <a:bodyPr wrap="square" rtlCol="0">
            <a:spAutoFit/>
          </a:bodyPr>
          <a:lstStyle/>
          <a:p>
            <a:r>
              <a:rPr lang="nl-BE" sz="1400" b="1" u="sng" err="1">
                <a:solidFill>
                  <a:schemeClr val="accent1"/>
                </a:solidFill>
                <a:latin typeface="+mn-lt"/>
              </a:rPr>
              <a:t>Compléments</a:t>
            </a:r>
            <a:endParaRPr lang="nl-BE" sz="1400" b="1" u="sng">
              <a:solidFill>
                <a:schemeClr val="accent1"/>
              </a:solidFill>
              <a:latin typeface="+mn-lt"/>
            </a:endParaRPr>
          </a:p>
        </p:txBody>
      </p:sp>
      <p:cxnSp>
        <p:nvCxnSpPr>
          <p:cNvPr id="8" name="Straight Connector 19"/>
          <p:cNvCxnSpPr>
            <a:cxnSpLocks noChangeShapeType="1"/>
          </p:cNvCxnSpPr>
          <p:nvPr/>
        </p:nvCxnSpPr>
        <p:spPr bwMode="auto">
          <a:xfrm>
            <a:off x="3601369" y="5122877"/>
            <a:ext cx="5148000" cy="4988"/>
          </a:xfrm>
          <a:prstGeom prst="line">
            <a:avLst/>
          </a:prstGeom>
          <a:noFill/>
          <a:ln w="19050" algn="ctr">
            <a:solidFill>
              <a:schemeClr val="tx1"/>
            </a:solidFill>
            <a:round/>
            <a:headEnd/>
            <a:tailEnd/>
          </a:ln>
        </p:spPr>
      </p:cxnSp>
      <p:cxnSp>
        <p:nvCxnSpPr>
          <p:cNvPr id="9" name="Straight Connector 19"/>
          <p:cNvCxnSpPr>
            <a:cxnSpLocks noChangeShapeType="1"/>
          </p:cNvCxnSpPr>
          <p:nvPr/>
        </p:nvCxnSpPr>
        <p:spPr bwMode="auto">
          <a:xfrm>
            <a:off x="3776257" y="5763393"/>
            <a:ext cx="4384675" cy="3909"/>
          </a:xfrm>
          <a:prstGeom prst="line">
            <a:avLst/>
          </a:prstGeom>
          <a:noFill/>
          <a:ln w="19050" algn="ctr">
            <a:solidFill>
              <a:schemeClr val="tx1"/>
            </a:solidFill>
            <a:round/>
            <a:headEnd/>
            <a:tailEnd/>
          </a:ln>
        </p:spPr>
      </p:cxnSp>
      <p:sp>
        <p:nvSpPr>
          <p:cNvPr id="17" name="TextBox 83"/>
          <p:cNvSpPr txBox="1">
            <a:spLocks noChangeArrowheads="1"/>
          </p:cNvSpPr>
          <p:nvPr/>
        </p:nvSpPr>
        <p:spPr bwMode="auto">
          <a:xfrm>
            <a:off x="8103019" y="4666022"/>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grpSp>
        <p:nvGrpSpPr>
          <p:cNvPr id="18" name="Group 373"/>
          <p:cNvGrpSpPr/>
          <p:nvPr/>
        </p:nvGrpSpPr>
        <p:grpSpPr>
          <a:xfrm flipH="1" flipV="1">
            <a:off x="8103019" y="5679760"/>
            <a:ext cx="439737" cy="288925"/>
            <a:chOff x="1036638" y="4149725"/>
            <a:chExt cx="439737" cy="288925"/>
          </a:xfrm>
        </p:grpSpPr>
        <p:grpSp>
          <p:nvGrpSpPr>
            <p:cNvPr id="19" name="Group 99"/>
            <p:cNvGrpSpPr>
              <a:grpSpLocks/>
            </p:cNvGrpSpPr>
            <p:nvPr/>
          </p:nvGrpSpPr>
          <p:grpSpPr bwMode="auto">
            <a:xfrm flipH="1">
              <a:off x="1036638" y="4149725"/>
              <a:ext cx="439737" cy="288925"/>
              <a:chOff x="2262183" y="3861048"/>
              <a:chExt cx="439313" cy="288032"/>
            </a:xfrm>
          </p:grpSpPr>
          <p:grpSp>
            <p:nvGrpSpPr>
              <p:cNvPr id="22" name="Group 278"/>
              <p:cNvGrpSpPr>
                <a:grpSpLocks/>
              </p:cNvGrpSpPr>
              <p:nvPr/>
            </p:nvGrpSpPr>
            <p:grpSpPr bwMode="auto">
              <a:xfrm flipH="1" flipV="1">
                <a:off x="2262183" y="3877764"/>
                <a:ext cx="246617" cy="271316"/>
                <a:chOff x="3106737" y="3862387"/>
                <a:chExt cx="385763" cy="311151"/>
              </a:xfrm>
            </p:grpSpPr>
            <p:sp>
              <p:nvSpPr>
                <p:cNvPr id="24"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25"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26"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27"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23"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20"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21"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sp>
        <p:nvSpPr>
          <p:cNvPr id="28" name="TextBox 83"/>
          <p:cNvSpPr txBox="1">
            <a:spLocks noChangeArrowheads="1"/>
          </p:cNvSpPr>
          <p:nvPr/>
        </p:nvSpPr>
        <p:spPr bwMode="auto">
          <a:xfrm>
            <a:off x="7999996" y="5968685"/>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RX-D.45</a:t>
            </a:r>
          </a:p>
        </p:txBody>
      </p:sp>
      <p:cxnSp>
        <p:nvCxnSpPr>
          <p:cNvPr id="29" name="Straight Connector 190"/>
          <p:cNvCxnSpPr>
            <a:cxnSpLocks noChangeShapeType="1"/>
          </p:cNvCxnSpPr>
          <p:nvPr/>
        </p:nvCxnSpPr>
        <p:spPr bwMode="auto">
          <a:xfrm flipH="1">
            <a:off x="8984513" y="5122877"/>
            <a:ext cx="336248" cy="402727"/>
          </a:xfrm>
          <a:prstGeom prst="line">
            <a:avLst/>
          </a:prstGeom>
          <a:noFill/>
          <a:ln w="19050" algn="ctr">
            <a:solidFill>
              <a:schemeClr val="tx1"/>
            </a:solidFill>
            <a:prstDash val="solid"/>
            <a:round/>
            <a:headEnd/>
            <a:tailEnd/>
          </a:ln>
        </p:spPr>
      </p:cxnSp>
      <p:cxnSp>
        <p:nvCxnSpPr>
          <p:cNvPr id="30" name="Straight Connector 19"/>
          <p:cNvCxnSpPr>
            <a:cxnSpLocks noChangeShapeType="1"/>
          </p:cNvCxnSpPr>
          <p:nvPr/>
        </p:nvCxnSpPr>
        <p:spPr bwMode="auto">
          <a:xfrm flipV="1">
            <a:off x="4112505" y="5525605"/>
            <a:ext cx="1692000" cy="18272"/>
          </a:xfrm>
          <a:prstGeom prst="line">
            <a:avLst/>
          </a:prstGeom>
          <a:noFill/>
          <a:ln w="19050" algn="ctr">
            <a:solidFill>
              <a:schemeClr val="tx1"/>
            </a:solidFill>
            <a:prstDash val="solid"/>
            <a:round/>
            <a:headEnd/>
            <a:tailEnd/>
          </a:ln>
        </p:spPr>
      </p:cxnSp>
      <p:sp>
        <p:nvSpPr>
          <p:cNvPr id="31" name="Rectangle 30"/>
          <p:cNvSpPr/>
          <p:nvPr/>
        </p:nvSpPr>
        <p:spPr bwMode="auto">
          <a:xfrm>
            <a:off x="4910070" y="4586593"/>
            <a:ext cx="3089926" cy="295898"/>
          </a:xfrm>
          <a:prstGeom prst="rect">
            <a:avLst/>
          </a:prstGeom>
          <a:noFill/>
          <a:ln w="762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32" name="TextBox 387"/>
          <p:cNvSpPr txBox="1"/>
          <p:nvPr/>
        </p:nvSpPr>
        <p:spPr>
          <a:xfrm>
            <a:off x="6472719" y="5659179"/>
            <a:ext cx="320922" cy="246221"/>
          </a:xfrm>
          <a:prstGeom prst="rect">
            <a:avLst/>
          </a:prstGeom>
          <a:solidFill>
            <a:schemeClr val="bg1"/>
          </a:solidFill>
        </p:spPr>
        <p:txBody>
          <a:bodyPr wrap="none" tIns="0" bIns="0" rtlCol="0">
            <a:spAutoFit/>
          </a:bodyPr>
          <a:lstStyle/>
          <a:p>
            <a:r>
              <a:rPr lang="en-GB" sz="1600" b="1"/>
              <a:t>V</a:t>
            </a:r>
            <a:endParaRPr lang="fr-FR" sz="1600" b="1"/>
          </a:p>
        </p:txBody>
      </p:sp>
      <p:sp>
        <p:nvSpPr>
          <p:cNvPr id="33" name="TextBox 83"/>
          <p:cNvSpPr txBox="1">
            <a:spLocks noChangeArrowheads="1"/>
          </p:cNvSpPr>
          <p:nvPr/>
        </p:nvSpPr>
        <p:spPr bwMode="auto">
          <a:xfrm>
            <a:off x="4118600" y="4615304"/>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SX-D.45</a:t>
            </a:r>
          </a:p>
        </p:txBody>
      </p:sp>
      <p:cxnSp>
        <p:nvCxnSpPr>
          <p:cNvPr id="44" name="Straight Connector 399"/>
          <p:cNvCxnSpPr>
            <a:cxnSpLocks noChangeShapeType="1"/>
          </p:cNvCxnSpPr>
          <p:nvPr/>
        </p:nvCxnSpPr>
        <p:spPr bwMode="auto">
          <a:xfrm>
            <a:off x="3776257" y="5127865"/>
            <a:ext cx="336248" cy="402727"/>
          </a:xfrm>
          <a:prstGeom prst="line">
            <a:avLst/>
          </a:prstGeom>
          <a:noFill/>
          <a:ln w="19050" algn="ctr">
            <a:solidFill>
              <a:schemeClr val="tx1"/>
            </a:solidFill>
            <a:prstDash val="solid"/>
            <a:round/>
            <a:headEnd/>
            <a:tailEnd/>
          </a:ln>
        </p:spPr>
      </p:cxnSp>
      <p:cxnSp>
        <p:nvCxnSpPr>
          <p:cNvPr id="45" name="Straight Connector 19"/>
          <p:cNvCxnSpPr>
            <a:cxnSpLocks noChangeShapeType="1"/>
          </p:cNvCxnSpPr>
          <p:nvPr/>
        </p:nvCxnSpPr>
        <p:spPr bwMode="auto">
          <a:xfrm>
            <a:off x="1239230" y="5119949"/>
            <a:ext cx="1984643" cy="19825"/>
          </a:xfrm>
          <a:prstGeom prst="line">
            <a:avLst/>
          </a:prstGeom>
          <a:noFill/>
          <a:ln w="19050" algn="ctr">
            <a:solidFill>
              <a:schemeClr val="tx1"/>
            </a:solidFill>
            <a:prstDash val="solid"/>
            <a:round/>
            <a:headEnd/>
            <a:tailEnd/>
          </a:ln>
        </p:spPr>
      </p:cxnSp>
      <p:sp>
        <p:nvSpPr>
          <p:cNvPr id="46" name="TextBox 402"/>
          <p:cNvSpPr txBox="1"/>
          <p:nvPr/>
        </p:nvSpPr>
        <p:spPr>
          <a:xfrm>
            <a:off x="1554555" y="5639531"/>
            <a:ext cx="345533" cy="261610"/>
          </a:xfrm>
          <a:prstGeom prst="rect">
            <a:avLst/>
          </a:prstGeom>
          <a:noFill/>
        </p:spPr>
        <p:txBody>
          <a:bodyPr wrap="square" rtlCol="0">
            <a:spAutoFit/>
          </a:bodyPr>
          <a:lstStyle/>
          <a:p>
            <a:r>
              <a:rPr lang="en-GB" sz="1100" b="1"/>
              <a:t>B</a:t>
            </a:r>
            <a:endParaRPr lang="fr-FR" sz="1100" b="1"/>
          </a:p>
        </p:txBody>
      </p:sp>
      <p:sp>
        <p:nvSpPr>
          <p:cNvPr id="47" name="TextBox 403"/>
          <p:cNvSpPr txBox="1"/>
          <p:nvPr/>
        </p:nvSpPr>
        <p:spPr>
          <a:xfrm>
            <a:off x="1569552" y="5329228"/>
            <a:ext cx="428322" cy="261610"/>
          </a:xfrm>
          <a:prstGeom prst="rect">
            <a:avLst/>
          </a:prstGeom>
          <a:noFill/>
        </p:spPr>
        <p:txBody>
          <a:bodyPr wrap="none" rtlCol="0">
            <a:spAutoFit/>
          </a:bodyPr>
          <a:lstStyle/>
          <a:p>
            <a:r>
              <a:rPr lang="en-GB" sz="1100" b="1"/>
              <a:t>L36</a:t>
            </a:r>
            <a:endParaRPr lang="fr-FR" sz="1100" b="1"/>
          </a:p>
        </p:txBody>
      </p:sp>
      <p:sp>
        <p:nvSpPr>
          <p:cNvPr id="48" name="Isosceles Triangle 404"/>
          <p:cNvSpPr>
            <a:spLocks noChangeAspect="1"/>
          </p:cNvSpPr>
          <p:nvPr/>
        </p:nvSpPr>
        <p:spPr bwMode="auto">
          <a:xfrm rot="5400000">
            <a:off x="1780936" y="509860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49" name="Isosceles Triangle 405"/>
          <p:cNvSpPr>
            <a:spLocks noChangeAspect="1"/>
          </p:cNvSpPr>
          <p:nvPr/>
        </p:nvSpPr>
        <p:spPr bwMode="auto">
          <a:xfrm rot="16200000" flipH="1">
            <a:off x="10231523" y="571267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50" name="TextBox 406"/>
          <p:cNvSpPr txBox="1"/>
          <p:nvPr/>
        </p:nvSpPr>
        <p:spPr>
          <a:xfrm>
            <a:off x="4910068" y="4324265"/>
            <a:ext cx="3089925" cy="261610"/>
          </a:xfrm>
          <a:prstGeom prst="rect">
            <a:avLst/>
          </a:prstGeom>
          <a:noFill/>
        </p:spPr>
        <p:txBody>
          <a:bodyPr wrap="square" rtlCol="0">
            <a:spAutoFit/>
          </a:bodyPr>
          <a:lstStyle/>
          <a:p>
            <a:pPr algn="ctr"/>
            <a:r>
              <a:rPr lang="en-GB" sz="1050" b="1" u="sng"/>
              <a:t>ANS</a:t>
            </a:r>
            <a:endParaRPr lang="fr-FR" sz="1050" b="1" u="sng"/>
          </a:p>
        </p:txBody>
      </p:sp>
      <p:cxnSp>
        <p:nvCxnSpPr>
          <p:cNvPr id="51" name="Straight Connector 19"/>
          <p:cNvCxnSpPr>
            <a:cxnSpLocks noChangeShapeType="1"/>
            <a:stCxn id="46" idx="3"/>
          </p:cNvCxnSpPr>
          <p:nvPr/>
        </p:nvCxnSpPr>
        <p:spPr bwMode="auto">
          <a:xfrm flipV="1">
            <a:off x="1900088" y="5767302"/>
            <a:ext cx="1486182" cy="3034"/>
          </a:xfrm>
          <a:prstGeom prst="line">
            <a:avLst/>
          </a:prstGeom>
          <a:noFill/>
          <a:ln w="19050" algn="ctr">
            <a:solidFill>
              <a:schemeClr val="tx1"/>
            </a:solidFill>
            <a:prstDash val="solid"/>
            <a:round/>
            <a:headEnd/>
            <a:tailEnd/>
          </a:ln>
        </p:spPr>
      </p:cxnSp>
      <p:cxnSp>
        <p:nvCxnSpPr>
          <p:cNvPr id="52" name="Straight Connector 19"/>
          <p:cNvCxnSpPr>
            <a:cxnSpLocks noChangeShapeType="1"/>
          </p:cNvCxnSpPr>
          <p:nvPr/>
        </p:nvCxnSpPr>
        <p:spPr bwMode="auto">
          <a:xfrm>
            <a:off x="8980112" y="5130047"/>
            <a:ext cx="1408505" cy="1150"/>
          </a:xfrm>
          <a:prstGeom prst="line">
            <a:avLst/>
          </a:prstGeom>
          <a:noFill/>
          <a:ln w="19050" algn="ctr">
            <a:solidFill>
              <a:schemeClr val="tx1"/>
            </a:solidFill>
            <a:round/>
            <a:headEnd/>
            <a:tailEnd/>
          </a:ln>
        </p:spPr>
      </p:cxnSp>
      <p:cxnSp>
        <p:nvCxnSpPr>
          <p:cNvPr id="53" name="Straight Connector 19"/>
          <p:cNvCxnSpPr>
            <a:cxnSpLocks noChangeShapeType="1"/>
          </p:cNvCxnSpPr>
          <p:nvPr/>
        </p:nvCxnSpPr>
        <p:spPr bwMode="auto">
          <a:xfrm>
            <a:off x="6019109" y="5517899"/>
            <a:ext cx="2952000" cy="0"/>
          </a:xfrm>
          <a:prstGeom prst="line">
            <a:avLst/>
          </a:prstGeom>
          <a:noFill/>
          <a:ln w="19050" algn="ctr">
            <a:solidFill>
              <a:schemeClr val="tx1"/>
            </a:solidFill>
            <a:prstDash val="solid"/>
            <a:round/>
            <a:headEnd/>
            <a:tailEnd/>
          </a:ln>
        </p:spPr>
      </p:cxnSp>
      <p:cxnSp>
        <p:nvCxnSpPr>
          <p:cNvPr id="54" name="Straight Connector 19"/>
          <p:cNvCxnSpPr>
            <a:cxnSpLocks noChangeShapeType="1"/>
          </p:cNvCxnSpPr>
          <p:nvPr/>
        </p:nvCxnSpPr>
        <p:spPr bwMode="auto">
          <a:xfrm>
            <a:off x="8161730" y="5772876"/>
            <a:ext cx="756000" cy="4988"/>
          </a:xfrm>
          <a:prstGeom prst="line">
            <a:avLst/>
          </a:prstGeom>
          <a:noFill/>
          <a:ln w="19050" algn="ctr">
            <a:solidFill>
              <a:schemeClr val="tx1"/>
            </a:solidFill>
            <a:round/>
            <a:headEnd/>
            <a:tailEnd/>
          </a:ln>
        </p:spPr>
      </p:cxnSp>
      <p:cxnSp>
        <p:nvCxnSpPr>
          <p:cNvPr id="55" name="Straight Connector 19"/>
          <p:cNvCxnSpPr>
            <a:cxnSpLocks noChangeShapeType="1"/>
          </p:cNvCxnSpPr>
          <p:nvPr/>
        </p:nvCxnSpPr>
        <p:spPr bwMode="auto">
          <a:xfrm>
            <a:off x="9132830" y="5777864"/>
            <a:ext cx="1081575" cy="4988"/>
          </a:xfrm>
          <a:prstGeom prst="line">
            <a:avLst/>
          </a:prstGeom>
          <a:noFill/>
          <a:ln w="19050" algn="ctr">
            <a:solidFill>
              <a:schemeClr val="tx1"/>
            </a:solidFill>
            <a:round/>
            <a:headEnd/>
            <a:tailEnd/>
          </a:ln>
        </p:spPr>
      </p:cxnSp>
      <p:grpSp>
        <p:nvGrpSpPr>
          <p:cNvPr id="56" name="Group 412"/>
          <p:cNvGrpSpPr/>
          <p:nvPr/>
        </p:nvGrpSpPr>
        <p:grpSpPr>
          <a:xfrm rot="2678404">
            <a:off x="3508119" y="5647153"/>
            <a:ext cx="208293" cy="223837"/>
            <a:chOff x="7912112" y="3427262"/>
            <a:chExt cx="1322503" cy="1276936"/>
          </a:xfrm>
        </p:grpSpPr>
        <p:cxnSp>
          <p:nvCxnSpPr>
            <p:cNvPr id="57" name="Curved Connector 41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58" name="Curved Connector 41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59" name="Straight Connector 19"/>
          <p:cNvCxnSpPr>
            <a:cxnSpLocks noChangeShapeType="1"/>
          </p:cNvCxnSpPr>
          <p:nvPr/>
        </p:nvCxnSpPr>
        <p:spPr bwMode="auto">
          <a:xfrm flipV="1">
            <a:off x="3459521" y="5759072"/>
            <a:ext cx="288000" cy="1"/>
          </a:xfrm>
          <a:prstGeom prst="line">
            <a:avLst/>
          </a:prstGeom>
          <a:noFill/>
          <a:ln w="19050" algn="ctr">
            <a:solidFill>
              <a:schemeClr val="tx1"/>
            </a:solidFill>
            <a:prstDash val="dash"/>
            <a:round/>
            <a:headEnd/>
            <a:tailEnd/>
          </a:ln>
        </p:spPr>
      </p:cxnSp>
      <p:grpSp>
        <p:nvGrpSpPr>
          <p:cNvPr id="60" name="Group 416"/>
          <p:cNvGrpSpPr/>
          <p:nvPr/>
        </p:nvGrpSpPr>
        <p:grpSpPr>
          <a:xfrm rot="2678404">
            <a:off x="3344479" y="5016952"/>
            <a:ext cx="208293" cy="223837"/>
            <a:chOff x="7912112" y="3427262"/>
            <a:chExt cx="1322503" cy="1276936"/>
          </a:xfrm>
        </p:grpSpPr>
        <p:cxnSp>
          <p:nvCxnSpPr>
            <p:cNvPr id="61" name="Curved Connector 417"/>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62" name="Curved Connector 418"/>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63" name="Straight Connector 19"/>
          <p:cNvCxnSpPr>
            <a:cxnSpLocks noChangeShapeType="1"/>
          </p:cNvCxnSpPr>
          <p:nvPr/>
        </p:nvCxnSpPr>
        <p:spPr bwMode="auto">
          <a:xfrm flipV="1">
            <a:off x="3295881" y="5128871"/>
            <a:ext cx="288000" cy="1"/>
          </a:xfrm>
          <a:prstGeom prst="line">
            <a:avLst/>
          </a:prstGeom>
          <a:noFill/>
          <a:ln w="19050" algn="ctr">
            <a:solidFill>
              <a:schemeClr val="tx1"/>
            </a:solidFill>
            <a:prstDash val="dash"/>
            <a:round/>
            <a:headEnd/>
            <a:tailEnd/>
          </a:ln>
        </p:spPr>
      </p:cxnSp>
      <p:grpSp>
        <p:nvGrpSpPr>
          <p:cNvPr id="64" name="Group 420"/>
          <p:cNvGrpSpPr/>
          <p:nvPr/>
        </p:nvGrpSpPr>
        <p:grpSpPr>
          <a:xfrm>
            <a:off x="5731109" y="5418694"/>
            <a:ext cx="288000" cy="223837"/>
            <a:chOff x="2762728" y="4654038"/>
            <a:chExt cx="288000" cy="223837"/>
          </a:xfrm>
        </p:grpSpPr>
        <p:grpSp>
          <p:nvGrpSpPr>
            <p:cNvPr id="65" name="Group 421"/>
            <p:cNvGrpSpPr/>
            <p:nvPr/>
          </p:nvGrpSpPr>
          <p:grpSpPr>
            <a:xfrm rot="2678404">
              <a:off x="2811326" y="4654038"/>
              <a:ext cx="208293" cy="223837"/>
              <a:chOff x="7912112" y="3427262"/>
              <a:chExt cx="1322503" cy="1276936"/>
            </a:xfrm>
          </p:grpSpPr>
          <p:cxnSp>
            <p:nvCxnSpPr>
              <p:cNvPr id="67" name="Curved Connector 42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68" name="Curved Connector 42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66"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69" name="Group 425"/>
          <p:cNvGrpSpPr/>
          <p:nvPr/>
        </p:nvGrpSpPr>
        <p:grpSpPr>
          <a:xfrm>
            <a:off x="8917730" y="5663314"/>
            <a:ext cx="288000" cy="223837"/>
            <a:chOff x="8231156" y="5143103"/>
            <a:chExt cx="288000" cy="223837"/>
          </a:xfrm>
        </p:grpSpPr>
        <p:grpSp>
          <p:nvGrpSpPr>
            <p:cNvPr id="70" name="Group 426"/>
            <p:cNvGrpSpPr/>
            <p:nvPr/>
          </p:nvGrpSpPr>
          <p:grpSpPr>
            <a:xfrm rot="2678404">
              <a:off x="8279754" y="5143103"/>
              <a:ext cx="208293" cy="223837"/>
              <a:chOff x="7912112" y="3427262"/>
              <a:chExt cx="1322503" cy="1276936"/>
            </a:xfrm>
          </p:grpSpPr>
          <p:cxnSp>
            <p:nvCxnSpPr>
              <p:cNvPr id="72" name="Curved Connector 428"/>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73" name="Curved Connector 429"/>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71" name="Straight Connector 19"/>
            <p:cNvCxnSpPr>
              <a:cxnSpLocks noChangeShapeType="1"/>
            </p:cNvCxnSpPr>
            <p:nvPr/>
          </p:nvCxnSpPr>
          <p:spPr bwMode="auto">
            <a:xfrm flipV="1">
              <a:off x="8231156" y="5255022"/>
              <a:ext cx="288000" cy="1"/>
            </a:xfrm>
            <a:prstGeom prst="line">
              <a:avLst/>
            </a:prstGeom>
            <a:noFill/>
            <a:ln w="19050" algn="ctr">
              <a:solidFill>
                <a:schemeClr val="tx1"/>
              </a:solidFill>
              <a:prstDash val="dash"/>
              <a:round/>
              <a:headEnd/>
              <a:tailEnd/>
            </a:ln>
          </p:spPr>
        </p:cxnSp>
      </p:grpSp>
      <p:grpSp>
        <p:nvGrpSpPr>
          <p:cNvPr id="74" name="Group 430"/>
          <p:cNvGrpSpPr/>
          <p:nvPr/>
        </p:nvGrpSpPr>
        <p:grpSpPr>
          <a:xfrm>
            <a:off x="8765012" y="5023004"/>
            <a:ext cx="288000" cy="223837"/>
            <a:chOff x="2762728" y="4654038"/>
            <a:chExt cx="288000" cy="223837"/>
          </a:xfrm>
        </p:grpSpPr>
        <p:grpSp>
          <p:nvGrpSpPr>
            <p:cNvPr id="75" name="Group 431"/>
            <p:cNvGrpSpPr/>
            <p:nvPr/>
          </p:nvGrpSpPr>
          <p:grpSpPr>
            <a:xfrm rot="2678404">
              <a:off x="2811326" y="4654038"/>
              <a:ext cx="208293" cy="223837"/>
              <a:chOff x="7912112" y="3427262"/>
              <a:chExt cx="1322503" cy="1276936"/>
            </a:xfrm>
          </p:grpSpPr>
          <p:cxnSp>
            <p:nvCxnSpPr>
              <p:cNvPr id="77" name="Curved Connector 43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78" name="Curved Connector 43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76"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79" name="Group 99"/>
          <p:cNvGrpSpPr>
            <a:grpSpLocks/>
          </p:cNvGrpSpPr>
          <p:nvPr/>
        </p:nvGrpSpPr>
        <p:grpSpPr bwMode="auto">
          <a:xfrm flipH="1" flipV="1">
            <a:off x="4803527" y="5672506"/>
            <a:ext cx="439738" cy="288925"/>
            <a:chOff x="2262183" y="3861048"/>
            <a:chExt cx="439313" cy="288032"/>
          </a:xfrm>
        </p:grpSpPr>
        <p:grpSp>
          <p:nvGrpSpPr>
            <p:cNvPr id="80" name="Group 278"/>
            <p:cNvGrpSpPr>
              <a:grpSpLocks/>
            </p:cNvGrpSpPr>
            <p:nvPr/>
          </p:nvGrpSpPr>
          <p:grpSpPr bwMode="auto">
            <a:xfrm flipH="1" flipV="1">
              <a:off x="2262183" y="3877764"/>
              <a:ext cx="246617" cy="271316"/>
              <a:chOff x="3106737" y="3862387"/>
              <a:chExt cx="385763" cy="311151"/>
            </a:xfrm>
          </p:grpSpPr>
          <p:sp>
            <p:nvSpPr>
              <p:cNvPr id="82"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3"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4"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5"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81"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86" name="TextBox 83"/>
          <p:cNvSpPr txBox="1">
            <a:spLocks noChangeArrowheads="1"/>
          </p:cNvSpPr>
          <p:nvPr/>
        </p:nvSpPr>
        <p:spPr bwMode="auto">
          <a:xfrm>
            <a:off x="4592644" y="5964159"/>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grpSp>
        <p:nvGrpSpPr>
          <p:cNvPr id="90" name="Groep 32"/>
          <p:cNvGrpSpPr>
            <a:grpSpLocks/>
          </p:cNvGrpSpPr>
          <p:nvPr/>
        </p:nvGrpSpPr>
        <p:grpSpPr bwMode="auto">
          <a:xfrm>
            <a:off x="8089140" y="5035013"/>
            <a:ext cx="142875" cy="144462"/>
            <a:chOff x="3707904" y="4869160"/>
            <a:chExt cx="144016" cy="144016"/>
          </a:xfrm>
        </p:grpSpPr>
        <p:cxnSp>
          <p:nvCxnSpPr>
            <p:cNvPr id="91"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92"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sp>
        <p:nvSpPr>
          <p:cNvPr id="97" name="TextBox 459"/>
          <p:cNvSpPr txBox="1"/>
          <p:nvPr/>
        </p:nvSpPr>
        <p:spPr>
          <a:xfrm>
            <a:off x="7400337" y="4999766"/>
            <a:ext cx="357790" cy="246221"/>
          </a:xfrm>
          <a:prstGeom prst="rect">
            <a:avLst/>
          </a:prstGeom>
          <a:solidFill>
            <a:schemeClr val="bg1"/>
          </a:solidFill>
        </p:spPr>
        <p:txBody>
          <a:bodyPr wrap="none" tIns="0" bIns="0" rtlCol="0">
            <a:spAutoFit/>
          </a:bodyPr>
          <a:lstStyle/>
          <a:p>
            <a:r>
              <a:rPr lang="en-GB" sz="1600" b="1"/>
              <a:t>III</a:t>
            </a:r>
            <a:endParaRPr lang="fr-FR" sz="1600" b="1"/>
          </a:p>
        </p:txBody>
      </p:sp>
      <p:grpSp>
        <p:nvGrpSpPr>
          <p:cNvPr id="98" name="Groep 32"/>
          <p:cNvGrpSpPr>
            <a:grpSpLocks/>
          </p:cNvGrpSpPr>
          <p:nvPr/>
        </p:nvGrpSpPr>
        <p:grpSpPr bwMode="auto">
          <a:xfrm>
            <a:off x="4757186" y="5025781"/>
            <a:ext cx="142875" cy="144462"/>
            <a:chOff x="3707904" y="4869160"/>
            <a:chExt cx="144016" cy="144016"/>
          </a:xfrm>
        </p:grpSpPr>
        <p:cxnSp>
          <p:nvCxnSpPr>
            <p:cNvPr id="99"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100"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grpSp>
        <p:nvGrpSpPr>
          <p:cNvPr id="34" name="Group 389"/>
          <p:cNvGrpSpPr/>
          <p:nvPr/>
        </p:nvGrpSpPr>
        <p:grpSpPr>
          <a:xfrm>
            <a:off x="4222915" y="4926487"/>
            <a:ext cx="439737" cy="288925"/>
            <a:chOff x="1036638" y="4149725"/>
            <a:chExt cx="439737" cy="288925"/>
          </a:xfrm>
        </p:grpSpPr>
        <p:grpSp>
          <p:nvGrpSpPr>
            <p:cNvPr id="35" name="Group 99"/>
            <p:cNvGrpSpPr>
              <a:grpSpLocks/>
            </p:cNvGrpSpPr>
            <p:nvPr/>
          </p:nvGrpSpPr>
          <p:grpSpPr bwMode="auto">
            <a:xfrm flipH="1">
              <a:off x="1036638" y="4149725"/>
              <a:ext cx="439737" cy="288925"/>
              <a:chOff x="2262183" y="3861048"/>
              <a:chExt cx="439313" cy="288032"/>
            </a:xfrm>
          </p:grpSpPr>
          <p:grpSp>
            <p:nvGrpSpPr>
              <p:cNvPr id="38" name="Group 278"/>
              <p:cNvGrpSpPr>
                <a:grpSpLocks/>
              </p:cNvGrpSpPr>
              <p:nvPr/>
            </p:nvGrpSpPr>
            <p:grpSpPr bwMode="auto">
              <a:xfrm flipH="1" flipV="1">
                <a:off x="2262183" y="3877764"/>
                <a:ext cx="246617" cy="271316"/>
                <a:chOff x="3106737" y="3862387"/>
                <a:chExt cx="385763" cy="311151"/>
              </a:xfrm>
            </p:grpSpPr>
            <p:sp>
              <p:nvSpPr>
                <p:cNvPr id="40"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41"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42"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43"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39"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36"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37"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grpSp>
        <p:nvGrpSpPr>
          <p:cNvPr id="10" name="Group 99"/>
          <p:cNvGrpSpPr>
            <a:grpSpLocks/>
          </p:cNvGrpSpPr>
          <p:nvPr/>
        </p:nvGrpSpPr>
        <p:grpSpPr bwMode="auto">
          <a:xfrm>
            <a:off x="8313902" y="4949540"/>
            <a:ext cx="439738" cy="288925"/>
            <a:chOff x="2262183" y="3861048"/>
            <a:chExt cx="439313" cy="288032"/>
          </a:xfrm>
        </p:grpSpPr>
        <p:grpSp>
          <p:nvGrpSpPr>
            <p:cNvPr id="11" name="Group 278"/>
            <p:cNvGrpSpPr>
              <a:grpSpLocks/>
            </p:cNvGrpSpPr>
            <p:nvPr/>
          </p:nvGrpSpPr>
          <p:grpSpPr bwMode="auto">
            <a:xfrm flipH="1" flipV="1">
              <a:off x="2262183" y="3877764"/>
              <a:ext cx="246617" cy="271316"/>
              <a:chOff x="3106737" y="3862387"/>
              <a:chExt cx="385763" cy="311151"/>
            </a:xfrm>
          </p:grpSpPr>
          <p:sp>
            <p:nvSpPr>
              <p:cNvPr id="13"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4"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5"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6"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12"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107" name="ZoneTexte 106"/>
          <p:cNvSpPr txBox="1"/>
          <p:nvPr/>
        </p:nvSpPr>
        <p:spPr>
          <a:xfrm>
            <a:off x="4409776" y="5214022"/>
            <a:ext cx="851299" cy="246221"/>
          </a:xfrm>
          <a:prstGeom prst="rect">
            <a:avLst/>
          </a:prstGeom>
          <a:noFill/>
        </p:spPr>
        <p:txBody>
          <a:bodyPr wrap="square" rtlCol="0">
            <a:spAutoFit/>
          </a:bodyPr>
          <a:lstStyle/>
          <a:p>
            <a:r>
              <a:rPr lang="nl-BE" sz="1000">
                <a:solidFill>
                  <a:schemeClr val="accent1"/>
                </a:solidFill>
              </a:rPr>
              <a:t>41.250</a:t>
            </a:r>
          </a:p>
        </p:txBody>
      </p:sp>
      <p:sp>
        <p:nvSpPr>
          <p:cNvPr id="108" name="ZoneTexte 107"/>
          <p:cNvSpPr txBox="1"/>
          <p:nvPr/>
        </p:nvSpPr>
        <p:spPr>
          <a:xfrm>
            <a:off x="7721265" y="5249169"/>
            <a:ext cx="851299" cy="246221"/>
          </a:xfrm>
          <a:prstGeom prst="rect">
            <a:avLst/>
          </a:prstGeom>
          <a:noFill/>
        </p:spPr>
        <p:txBody>
          <a:bodyPr wrap="square" rtlCol="0">
            <a:spAutoFit/>
          </a:bodyPr>
          <a:lstStyle/>
          <a:p>
            <a:r>
              <a:rPr lang="nl-BE" sz="1000">
                <a:solidFill>
                  <a:schemeClr val="accent1"/>
                </a:solidFill>
              </a:rPr>
              <a:t>41.550</a:t>
            </a:r>
          </a:p>
        </p:txBody>
      </p:sp>
      <p:sp>
        <p:nvSpPr>
          <p:cNvPr id="109" name="ZoneTexte 108"/>
          <p:cNvSpPr txBox="1"/>
          <p:nvPr/>
        </p:nvSpPr>
        <p:spPr>
          <a:xfrm>
            <a:off x="3321871" y="4645231"/>
            <a:ext cx="851299" cy="246221"/>
          </a:xfrm>
          <a:prstGeom prst="rect">
            <a:avLst/>
          </a:prstGeom>
          <a:noFill/>
        </p:spPr>
        <p:txBody>
          <a:bodyPr wrap="square" rtlCol="0">
            <a:spAutoFit/>
          </a:bodyPr>
          <a:lstStyle/>
          <a:p>
            <a:r>
              <a:rPr lang="nl-BE" sz="1000">
                <a:solidFill>
                  <a:schemeClr val="accent1"/>
                </a:solidFill>
              </a:rPr>
              <a:t>AW 03U</a:t>
            </a:r>
          </a:p>
        </p:txBody>
      </p:sp>
      <p:sp>
        <p:nvSpPr>
          <p:cNvPr id="110" name="ZoneTexte 109"/>
          <p:cNvSpPr txBox="1"/>
          <p:nvPr/>
        </p:nvSpPr>
        <p:spPr>
          <a:xfrm>
            <a:off x="8828189" y="4726841"/>
            <a:ext cx="851299" cy="246221"/>
          </a:xfrm>
          <a:prstGeom prst="rect">
            <a:avLst/>
          </a:prstGeom>
          <a:noFill/>
        </p:spPr>
        <p:txBody>
          <a:bodyPr wrap="square" rtlCol="0">
            <a:spAutoFit/>
          </a:bodyPr>
          <a:lstStyle/>
          <a:p>
            <a:r>
              <a:rPr lang="nl-BE" sz="1000">
                <a:solidFill>
                  <a:schemeClr val="accent1"/>
                </a:solidFill>
              </a:rPr>
              <a:t>AW 05G</a:t>
            </a:r>
          </a:p>
        </p:txBody>
      </p:sp>
      <p:sp>
        <p:nvSpPr>
          <p:cNvPr id="111" name="TextBox 402"/>
          <p:cNvSpPr txBox="1"/>
          <p:nvPr/>
        </p:nvSpPr>
        <p:spPr>
          <a:xfrm>
            <a:off x="1534158" y="4645231"/>
            <a:ext cx="345533" cy="261610"/>
          </a:xfrm>
          <a:prstGeom prst="rect">
            <a:avLst/>
          </a:prstGeom>
          <a:noFill/>
        </p:spPr>
        <p:txBody>
          <a:bodyPr wrap="square" rtlCol="0">
            <a:spAutoFit/>
          </a:bodyPr>
          <a:lstStyle/>
          <a:p>
            <a:r>
              <a:rPr lang="en-GB" sz="1100" b="1"/>
              <a:t>A</a:t>
            </a:r>
            <a:endParaRPr lang="fr-FR" sz="1100" b="1"/>
          </a:p>
        </p:txBody>
      </p:sp>
    </p:spTree>
    <p:extLst>
      <p:ext uri="{BB962C8B-B14F-4D97-AF65-F5344CB8AC3E}">
        <p14:creationId xmlns:p14="http://schemas.microsoft.com/office/powerpoint/2010/main" val="70589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070B80B4-B953-6547-A044-6E303DFD4AF3}" type="slidenum">
              <a:rPr lang="nl-BE" smtClean="0"/>
              <a:pPr/>
              <a:t>22</a:t>
            </a:fld>
            <a:endParaRPr lang="nl-BE"/>
          </a:p>
        </p:txBody>
      </p:sp>
      <p:sp>
        <p:nvSpPr>
          <p:cNvPr id="3" name="Espace réservé du texte 2"/>
          <p:cNvSpPr>
            <a:spLocks noGrp="1"/>
          </p:cNvSpPr>
          <p:nvPr>
            <p:ph type="body" sz="quarter" idx="18"/>
          </p:nvPr>
        </p:nvSpPr>
        <p:spPr/>
        <p:txBody>
          <a:bodyPr/>
          <a:lstStyle/>
          <a:p>
            <a:endParaRPr lang="nl-BE"/>
          </a:p>
        </p:txBody>
      </p:sp>
      <p:sp>
        <p:nvSpPr>
          <p:cNvPr id="4" name="Espace réservé du texte 3"/>
          <p:cNvSpPr>
            <a:spLocks noGrp="1"/>
          </p:cNvSpPr>
          <p:nvPr>
            <p:ph type="body" sz="quarter" idx="20"/>
          </p:nvPr>
        </p:nvSpPr>
        <p:spPr>
          <a:xfrm>
            <a:off x="393700" y="2156894"/>
            <a:ext cx="10963055" cy="784404"/>
          </a:xfrm>
        </p:spPr>
        <p:txBody>
          <a:bodyPr/>
          <a:lstStyle/>
          <a:p>
            <a:pPr marL="342900" indent="-342900">
              <a:buFont typeface="+mj-lt"/>
              <a:buAutoNum type="alphaLcParenR" startAt="2"/>
            </a:pPr>
            <a:r>
              <a:rPr lang="fr-BE" sz="1400" dirty="0">
                <a:solidFill>
                  <a:schemeClr val="accent2"/>
                </a:solidFill>
              </a:rPr>
              <a:t>Si plusieurs voies sont à mettre hors service à des moments différents pour l’exécution des travaux, une demande d’autorisation de travail I427 sera introduite pour chaque voie à mettre hors service. </a:t>
            </a:r>
          </a:p>
          <a:p>
            <a:endParaRPr lang="fr-BE" dirty="0"/>
          </a:p>
          <a:p>
            <a:endParaRPr lang="fr-BE" dirty="0"/>
          </a:p>
          <a:p>
            <a:endParaRPr lang="nl-BE" dirty="0"/>
          </a:p>
        </p:txBody>
      </p:sp>
      <p:sp>
        <p:nvSpPr>
          <p:cNvPr id="5" name="Espace réservé du texte 4"/>
          <p:cNvSpPr>
            <a:spLocks noGrp="1"/>
          </p:cNvSpPr>
          <p:nvPr>
            <p:ph type="body" sz="quarter" idx="17"/>
          </p:nvPr>
        </p:nvSpPr>
        <p:spPr>
          <a:xfrm>
            <a:off x="497897" y="668560"/>
            <a:ext cx="10858859" cy="478554"/>
          </a:xfrm>
        </p:spPr>
        <p:txBody>
          <a:bodyPr/>
          <a:lstStyle/>
          <a:p>
            <a:r>
              <a:rPr lang="fr-BE" sz="2800"/>
              <a:t>Application de la procédure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4. Introduction de la demande de travail</a:t>
            </a:r>
          </a:p>
        </p:txBody>
      </p:sp>
      <p:sp>
        <p:nvSpPr>
          <p:cNvPr id="7" name="ZoneTexte 6"/>
          <p:cNvSpPr txBox="1"/>
          <p:nvPr/>
        </p:nvSpPr>
        <p:spPr>
          <a:xfrm>
            <a:off x="1688084" y="1406652"/>
            <a:ext cx="1615736" cy="307777"/>
          </a:xfrm>
          <a:prstGeom prst="rect">
            <a:avLst/>
          </a:prstGeom>
          <a:noFill/>
        </p:spPr>
        <p:txBody>
          <a:bodyPr wrap="square" rtlCol="0">
            <a:spAutoFit/>
          </a:bodyPr>
          <a:lstStyle/>
          <a:p>
            <a:r>
              <a:rPr lang="nl-BE" sz="1400" b="1" u="sng" err="1">
                <a:solidFill>
                  <a:schemeClr val="accent1"/>
                </a:solidFill>
                <a:latin typeface="+mn-lt"/>
              </a:rPr>
              <a:t>Compléments</a:t>
            </a:r>
            <a:endParaRPr lang="nl-BE" sz="1400" b="1" u="sng">
              <a:solidFill>
                <a:schemeClr val="accent1"/>
              </a:solidFill>
              <a:latin typeface="+mn-lt"/>
            </a:endParaRPr>
          </a:p>
        </p:txBody>
      </p:sp>
      <p:cxnSp>
        <p:nvCxnSpPr>
          <p:cNvPr id="8" name="Straight Connector 19"/>
          <p:cNvCxnSpPr>
            <a:cxnSpLocks noChangeShapeType="1"/>
          </p:cNvCxnSpPr>
          <p:nvPr/>
        </p:nvCxnSpPr>
        <p:spPr bwMode="auto">
          <a:xfrm>
            <a:off x="3601369" y="5122877"/>
            <a:ext cx="5148000" cy="4988"/>
          </a:xfrm>
          <a:prstGeom prst="line">
            <a:avLst/>
          </a:prstGeom>
          <a:noFill/>
          <a:ln w="19050" algn="ctr">
            <a:solidFill>
              <a:schemeClr val="tx1"/>
            </a:solidFill>
            <a:round/>
            <a:headEnd/>
            <a:tailEnd/>
          </a:ln>
        </p:spPr>
      </p:cxnSp>
      <p:cxnSp>
        <p:nvCxnSpPr>
          <p:cNvPr id="9" name="Straight Connector 19"/>
          <p:cNvCxnSpPr>
            <a:cxnSpLocks noChangeShapeType="1"/>
          </p:cNvCxnSpPr>
          <p:nvPr/>
        </p:nvCxnSpPr>
        <p:spPr bwMode="auto">
          <a:xfrm>
            <a:off x="3776257" y="5763393"/>
            <a:ext cx="4384675" cy="3909"/>
          </a:xfrm>
          <a:prstGeom prst="line">
            <a:avLst/>
          </a:prstGeom>
          <a:noFill/>
          <a:ln w="19050" algn="ctr">
            <a:solidFill>
              <a:schemeClr val="tx1"/>
            </a:solidFill>
            <a:round/>
            <a:headEnd/>
            <a:tailEnd/>
          </a:ln>
        </p:spPr>
      </p:cxnSp>
      <p:sp>
        <p:nvSpPr>
          <p:cNvPr id="10" name="TextBox 83"/>
          <p:cNvSpPr txBox="1">
            <a:spLocks noChangeArrowheads="1"/>
          </p:cNvSpPr>
          <p:nvPr/>
        </p:nvSpPr>
        <p:spPr bwMode="auto">
          <a:xfrm>
            <a:off x="8103019" y="4666022"/>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sp>
        <p:nvSpPr>
          <p:cNvPr id="21" name="TextBox 83"/>
          <p:cNvSpPr txBox="1">
            <a:spLocks noChangeArrowheads="1"/>
          </p:cNvSpPr>
          <p:nvPr/>
        </p:nvSpPr>
        <p:spPr bwMode="auto">
          <a:xfrm>
            <a:off x="7999996" y="5968685"/>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RX-D.45</a:t>
            </a:r>
          </a:p>
        </p:txBody>
      </p:sp>
      <p:cxnSp>
        <p:nvCxnSpPr>
          <p:cNvPr id="22" name="Straight Connector 190"/>
          <p:cNvCxnSpPr>
            <a:cxnSpLocks noChangeShapeType="1"/>
          </p:cNvCxnSpPr>
          <p:nvPr/>
        </p:nvCxnSpPr>
        <p:spPr bwMode="auto">
          <a:xfrm flipH="1">
            <a:off x="8984513" y="5122877"/>
            <a:ext cx="336248" cy="402727"/>
          </a:xfrm>
          <a:prstGeom prst="line">
            <a:avLst/>
          </a:prstGeom>
          <a:noFill/>
          <a:ln w="19050" algn="ctr">
            <a:solidFill>
              <a:schemeClr val="tx1"/>
            </a:solidFill>
            <a:prstDash val="solid"/>
            <a:round/>
            <a:headEnd/>
            <a:tailEnd/>
          </a:ln>
        </p:spPr>
      </p:cxnSp>
      <p:cxnSp>
        <p:nvCxnSpPr>
          <p:cNvPr id="23" name="Straight Connector 19"/>
          <p:cNvCxnSpPr>
            <a:cxnSpLocks noChangeShapeType="1"/>
          </p:cNvCxnSpPr>
          <p:nvPr/>
        </p:nvCxnSpPr>
        <p:spPr bwMode="auto">
          <a:xfrm flipV="1">
            <a:off x="4112505" y="5525605"/>
            <a:ext cx="1692000" cy="18272"/>
          </a:xfrm>
          <a:prstGeom prst="line">
            <a:avLst/>
          </a:prstGeom>
          <a:noFill/>
          <a:ln w="19050" algn="ctr">
            <a:solidFill>
              <a:schemeClr val="tx1"/>
            </a:solidFill>
            <a:prstDash val="solid"/>
            <a:round/>
            <a:headEnd/>
            <a:tailEnd/>
          </a:ln>
        </p:spPr>
      </p:cxnSp>
      <p:sp>
        <p:nvSpPr>
          <p:cNvPr id="24" name="Rectangle 23"/>
          <p:cNvSpPr/>
          <p:nvPr/>
        </p:nvSpPr>
        <p:spPr bwMode="auto">
          <a:xfrm>
            <a:off x="4910070" y="4586593"/>
            <a:ext cx="3089926" cy="295898"/>
          </a:xfrm>
          <a:prstGeom prst="rect">
            <a:avLst/>
          </a:prstGeom>
          <a:noFill/>
          <a:ln w="762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26" name="TextBox 83"/>
          <p:cNvSpPr txBox="1">
            <a:spLocks noChangeArrowheads="1"/>
          </p:cNvSpPr>
          <p:nvPr/>
        </p:nvSpPr>
        <p:spPr bwMode="auto">
          <a:xfrm>
            <a:off x="4118600" y="4615304"/>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SX-D.45</a:t>
            </a:r>
          </a:p>
        </p:txBody>
      </p:sp>
      <p:cxnSp>
        <p:nvCxnSpPr>
          <p:cNvPr id="27" name="Straight Connector 399"/>
          <p:cNvCxnSpPr>
            <a:cxnSpLocks noChangeShapeType="1"/>
          </p:cNvCxnSpPr>
          <p:nvPr/>
        </p:nvCxnSpPr>
        <p:spPr bwMode="auto">
          <a:xfrm>
            <a:off x="3776257" y="5127865"/>
            <a:ext cx="336248" cy="402727"/>
          </a:xfrm>
          <a:prstGeom prst="line">
            <a:avLst/>
          </a:prstGeom>
          <a:noFill/>
          <a:ln w="19050" algn="ctr">
            <a:solidFill>
              <a:schemeClr val="tx1"/>
            </a:solidFill>
            <a:prstDash val="solid"/>
            <a:round/>
            <a:headEnd/>
            <a:tailEnd/>
          </a:ln>
        </p:spPr>
      </p:cxnSp>
      <p:cxnSp>
        <p:nvCxnSpPr>
          <p:cNvPr id="28" name="Straight Connector 19"/>
          <p:cNvCxnSpPr>
            <a:cxnSpLocks noChangeShapeType="1"/>
          </p:cNvCxnSpPr>
          <p:nvPr/>
        </p:nvCxnSpPr>
        <p:spPr bwMode="auto">
          <a:xfrm>
            <a:off x="1239230" y="5119949"/>
            <a:ext cx="1984643" cy="19825"/>
          </a:xfrm>
          <a:prstGeom prst="line">
            <a:avLst/>
          </a:prstGeom>
          <a:noFill/>
          <a:ln w="19050" algn="ctr">
            <a:solidFill>
              <a:schemeClr val="tx1"/>
            </a:solidFill>
            <a:prstDash val="solid"/>
            <a:round/>
            <a:headEnd/>
            <a:tailEnd/>
          </a:ln>
        </p:spPr>
      </p:cxnSp>
      <p:sp>
        <p:nvSpPr>
          <p:cNvPr id="29" name="TextBox 402"/>
          <p:cNvSpPr txBox="1"/>
          <p:nvPr/>
        </p:nvSpPr>
        <p:spPr>
          <a:xfrm>
            <a:off x="1554555" y="5639531"/>
            <a:ext cx="345533" cy="261610"/>
          </a:xfrm>
          <a:prstGeom prst="rect">
            <a:avLst/>
          </a:prstGeom>
          <a:noFill/>
        </p:spPr>
        <p:txBody>
          <a:bodyPr wrap="square" rtlCol="0">
            <a:spAutoFit/>
          </a:bodyPr>
          <a:lstStyle/>
          <a:p>
            <a:r>
              <a:rPr lang="en-GB" sz="1100" b="1"/>
              <a:t>B</a:t>
            </a:r>
            <a:endParaRPr lang="fr-FR" sz="1100" b="1"/>
          </a:p>
        </p:txBody>
      </p:sp>
      <p:sp>
        <p:nvSpPr>
          <p:cNvPr id="30" name="TextBox 403"/>
          <p:cNvSpPr txBox="1"/>
          <p:nvPr/>
        </p:nvSpPr>
        <p:spPr>
          <a:xfrm>
            <a:off x="1569552" y="5329228"/>
            <a:ext cx="428322" cy="261610"/>
          </a:xfrm>
          <a:prstGeom prst="rect">
            <a:avLst/>
          </a:prstGeom>
          <a:noFill/>
        </p:spPr>
        <p:txBody>
          <a:bodyPr wrap="none" rtlCol="0">
            <a:spAutoFit/>
          </a:bodyPr>
          <a:lstStyle/>
          <a:p>
            <a:r>
              <a:rPr lang="en-GB" sz="1100" b="1"/>
              <a:t>L36</a:t>
            </a:r>
            <a:endParaRPr lang="fr-FR" sz="1100" b="1"/>
          </a:p>
        </p:txBody>
      </p:sp>
      <p:sp>
        <p:nvSpPr>
          <p:cNvPr id="31" name="Isosceles Triangle 404"/>
          <p:cNvSpPr>
            <a:spLocks noChangeAspect="1"/>
          </p:cNvSpPr>
          <p:nvPr/>
        </p:nvSpPr>
        <p:spPr bwMode="auto">
          <a:xfrm rot="5400000">
            <a:off x="1780936" y="509860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32" name="Isosceles Triangle 405"/>
          <p:cNvSpPr>
            <a:spLocks noChangeAspect="1"/>
          </p:cNvSpPr>
          <p:nvPr/>
        </p:nvSpPr>
        <p:spPr bwMode="auto">
          <a:xfrm rot="16200000" flipH="1">
            <a:off x="10231523" y="571267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33" name="TextBox 406"/>
          <p:cNvSpPr txBox="1"/>
          <p:nvPr/>
        </p:nvSpPr>
        <p:spPr>
          <a:xfrm>
            <a:off x="4910068" y="4324265"/>
            <a:ext cx="3089925" cy="261610"/>
          </a:xfrm>
          <a:prstGeom prst="rect">
            <a:avLst/>
          </a:prstGeom>
          <a:noFill/>
        </p:spPr>
        <p:txBody>
          <a:bodyPr wrap="square" rtlCol="0">
            <a:spAutoFit/>
          </a:bodyPr>
          <a:lstStyle/>
          <a:p>
            <a:pPr algn="ctr"/>
            <a:r>
              <a:rPr lang="en-GB" sz="1050" b="1" u="sng"/>
              <a:t>ANS</a:t>
            </a:r>
            <a:endParaRPr lang="fr-FR" sz="1050" b="1" u="sng"/>
          </a:p>
        </p:txBody>
      </p:sp>
      <p:cxnSp>
        <p:nvCxnSpPr>
          <p:cNvPr id="34" name="Straight Connector 19"/>
          <p:cNvCxnSpPr>
            <a:cxnSpLocks noChangeShapeType="1"/>
            <a:stCxn id="29" idx="3"/>
          </p:cNvCxnSpPr>
          <p:nvPr/>
        </p:nvCxnSpPr>
        <p:spPr bwMode="auto">
          <a:xfrm flipV="1">
            <a:off x="1900088" y="5767302"/>
            <a:ext cx="1486182" cy="3034"/>
          </a:xfrm>
          <a:prstGeom prst="line">
            <a:avLst/>
          </a:prstGeom>
          <a:noFill/>
          <a:ln w="19050" algn="ctr">
            <a:solidFill>
              <a:schemeClr val="tx1"/>
            </a:solidFill>
            <a:prstDash val="solid"/>
            <a:round/>
            <a:headEnd/>
            <a:tailEnd/>
          </a:ln>
        </p:spPr>
      </p:cxnSp>
      <p:cxnSp>
        <p:nvCxnSpPr>
          <p:cNvPr id="35" name="Straight Connector 19"/>
          <p:cNvCxnSpPr>
            <a:cxnSpLocks noChangeShapeType="1"/>
          </p:cNvCxnSpPr>
          <p:nvPr/>
        </p:nvCxnSpPr>
        <p:spPr bwMode="auto">
          <a:xfrm>
            <a:off x="8980112" y="5130047"/>
            <a:ext cx="1408505" cy="1150"/>
          </a:xfrm>
          <a:prstGeom prst="line">
            <a:avLst/>
          </a:prstGeom>
          <a:noFill/>
          <a:ln w="19050" algn="ctr">
            <a:solidFill>
              <a:schemeClr val="tx1"/>
            </a:solidFill>
            <a:round/>
            <a:headEnd/>
            <a:tailEnd/>
          </a:ln>
        </p:spPr>
      </p:cxnSp>
      <p:cxnSp>
        <p:nvCxnSpPr>
          <p:cNvPr id="36" name="Straight Connector 19"/>
          <p:cNvCxnSpPr>
            <a:cxnSpLocks noChangeShapeType="1"/>
          </p:cNvCxnSpPr>
          <p:nvPr/>
        </p:nvCxnSpPr>
        <p:spPr bwMode="auto">
          <a:xfrm>
            <a:off x="6019109" y="5517899"/>
            <a:ext cx="2952000" cy="0"/>
          </a:xfrm>
          <a:prstGeom prst="line">
            <a:avLst/>
          </a:prstGeom>
          <a:noFill/>
          <a:ln w="19050" algn="ctr">
            <a:solidFill>
              <a:schemeClr val="tx1"/>
            </a:solidFill>
            <a:prstDash val="solid"/>
            <a:round/>
            <a:headEnd/>
            <a:tailEnd/>
          </a:ln>
        </p:spPr>
      </p:cxnSp>
      <p:cxnSp>
        <p:nvCxnSpPr>
          <p:cNvPr id="37" name="Straight Connector 19"/>
          <p:cNvCxnSpPr>
            <a:cxnSpLocks noChangeShapeType="1"/>
          </p:cNvCxnSpPr>
          <p:nvPr/>
        </p:nvCxnSpPr>
        <p:spPr bwMode="auto">
          <a:xfrm>
            <a:off x="8161730" y="5772876"/>
            <a:ext cx="756000" cy="4988"/>
          </a:xfrm>
          <a:prstGeom prst="line">
            <a:avLst/>
          </a:prstGeom>
          <a:noFill/>
          <a:ln w="19050" algn="ctr">
            <a:solidFill>
              <a:schemeClr val="tx1"/>
            </a:solidFill>
            <a:round/>
            <a:headEnd/>
            <a:tailEnd/>
          </a:ln>
        </p:spPr>
      </p:cxnSp>
      <p:cxnSp>
        <p:nvCxnSpPr>
          <p:cNvPr id="38" name="Straight Connector 19"/>
          <p:cNvCxnSpPr>
            <a:cxnSpLocks noChangeShapeType="1"/>
          </p:cNvCxnSpPr>
          <p:nvPr/>
        </p:nvCxnSpPr>
        <p:spPr bwMode="auto">
          <a:xfrm>
            <a:off x="9132830" y="5777864"/>
            <a:ext cx="1081575" cy="4988"/>
          </a:xfrm>
          <a:prstGeom prst="line">
            <a:avLst/>
          </a:prstGeom>
          <a:noFill/>
          <a:ln w="19050" algn="ctr">
            <a:solidFill>
              <a:schemeClr val="tx1"/>
            </a:solidFill>
            <a:round/>
            <a:headEnd/>
            <a:tailEnd/>
          </a:ln>
        </p:spPr>
      </p:cxnSp>
      <p:grpSp>
        <p:nvGrpSpPr>
          <p:cNvPr id="39" name="Group 412"/>
          <p:cNvGrpSpPr/>
          <p:nvPr/>
        </p:nvGrpSpPr>
        <p:grpSpPr>
          <a:xfrm rot="2678404">
            <a:off x="3508119" y="5647153"/>
            <a:ext cx="208293" cy="223837"/>
            <a:chOff x="7912112" y="3427262"/>
            <a:chExt cx="1322503" cy="1276936"/>
          </a:xfrm>
        </p:grpSpPr>
        <p:cxnSp>
          <p:nvCxnSpPr>
            <p:cNvPr id="40" name="Curved Connector 41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1" name="Curved Connector 41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2" name="Straight Connector 19"/>
          <p:cNvCxnSpPr>
            <a:cxnSpLocks noChangeShapeType="1"/>
          </p:cNvCxnSpPr>
          <p:nvPr/>
        </p:nvCxnSpPr>
        <p:spPr bwMode="auto">
          <a:xfrm flipV="1">
            <a:off x="3459521" y="5759072"/>
            <a:ext cx="288000" cy="1"/>
          </a:xfrm>
          <a:prstGeom prst="line">
            <a:avLst/>
          </a:prstGeom>
          <a:noFill/>
          <a:ln w="19050" algn="ctr">
            <a:solidFill>
              <a:schemeClr val="tx1"/>
            </a:solidFill>
            <a:prstDash val="dash"/>
            <a:round/>
            <a:headEnd/>
            <a:tailEnd/>
          </a:ln>
        </p:spPr>
      </p:cxnSp>
      <p:grpSp>
        <p:nvGrpSpPr>
          <p:cNvPr id="43" name="Group 416"/>
          <p:cNvGrpSpPr/>
          <p:nvPr/>
        </p:nvGrpSpPr>
        <p:grpSpPr>
          <a:xfrm rot="2678404">
            <a:off x="3344479" y="5016952"/>
            <a:ext cx="208293" cy="223837"/>
            <a:chOff x="7912112" y="3427262"/>
            <a:chExt cx="1322503" cy="1276936"/>
          </a:xfrm>
        </p:grpSpPr>
        <p:cxnSp>
          <p:nvCxnSpPr>
            <p:cNvPr id="44" name="Curved Connector 417"/>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5" name="Curved Connector 418"/>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6" name="Straight Connector 19"/>
          <p:cNvCxnSpPr>
            <a:cxnSpLocks noChangeShapeType="1"/>
          </p:cNvCxnSpPr>
          <p:nvPr/>
        </p:nvCxnSpPr>
        <p:spPr bwMode="auto">
          <a:xfrm flipV="1">
            <a:off x="3295881" y="5128871"/>
            <a:ext cx="288000" cy="1"/>
          </a:xfrm>
          <a:prstGeom prst="line">
            <a:avLst/>
          </a:prstGeom>
          <a:noFill/>
          <a:ln w="19050" algn="ctr">
            <a:solidFill>
              <a:schemeClr val="tx1"/>
            </a:solidFill>
            <a:prstDash val="dash"/>
            <a:round/>
            <a:headEnd/>
            <a:tailEnd/>
          </a:ln>
        </p:spPr>
      </p:cxnSp>
      <p:grpSp>
        <p:nvGrpSpPr>
          <p:cNvPr id="47" name="Group 420"/>
          <p:cNvGrpSpPr/>
          <p:nvPr/>
        </p:nvGrpSpPr>
        <p:grpSpPr>
          <a:xfrm>
            <a:off x="5731109" y="5418694"/>
            <a:ext cx="288000" cy="223837"/>
            <a:chOff x="2762728" y="4654038"/>
            <a:chExt cx="288000" cy="223837"/>
          </a:xfrm>
        </p:grpSpPr>
        <p:grpSp>
          <p:nvGrpSpPr>
            <p:cNvPr id="48" name="Group 421"/>
            <p:cNvGrpSpPr/>
            <p:nvPr/>
          </p:nvGrpSpPr>
          <p:grpSpPr>
            <a:xfrm rot="2678404">
              <a:off x="2811326" y="4654038"/>
              <a:ext cx="208293" cy="223837"/>
              <a:chOff x="7912112" y="3427262"/>
              <a:chExt cx="1322503" cy="1276936"/>
            </a:xfrm>
          </p:grpSpPr>
          <p:cxnSp>
            <p:nvCxnSpPr>
              <p:cNvPr id="50" name="Curved Connector 42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51" name="Curved Connector 42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9"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52" name="Group 425"/>
          <p:cNvGrpSpPr/>
          <p:nvPr/>
        </p:nvGrpSpPr>
        <p:grpSpPr>
          <a:xfrm>
            <a:off x="8917730" y="5663314"/>
            <a:ext cx="288000" cy="223837"/>
            <a:chOff x="8231156" y="5143103"/>
            <a:chExt cx="288000" cy="223837"/>
          </a:xfrm>
        </p:grpSpPr>
        <p:grpSp>
          <p:nvGrpSpPr>
            <p:cNvPr id="53" name="Group 426"/>
            <p:cNvGrpSpPr/>
            <p:nvPr/>
          </p:nvGrpSpPr>
          <p:grpSpPr>
            <a:xfrm rot="2678404">
              <a:off x="8279754" y="5143103"/>
              <a:ext cx="208293" cy="223837"/>
              <a:chOff x="7912112" y="3427262"/>
              <a:chExt cx="1322503" cy="1276936"/>
            </a:xfrm>
          </p:grpSpPr>
          <p:cxnSp>
            <p:nvCxnSpPr>
              <p:cNvPr id="55" name="Curved Connector 428"/>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56" name="Curved Connector 429"/>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54" name="Straight Connector 19"/>
            <p:cNvCxnSpPr>
              <a:cxnSpLocks noChangeShapeType="1"/>
            </p:cNvCxnSpPr>
            <p:nvPr/>
          </p:nvCxnSpPr>
          <p:spPr bwMode="auto">
            <a:xfrm flipV="1">
              <a:off x="8231156" y="5255022"/>
              <a:ext cx="288000" cy="1"/>
            </a:xfrm>
            <a:prstGeom prst="line">
              <a:avLst/>
            </a:prstGeom>
            <a:noFill/>
            <a:ln w="19050" algn="ctr">
              <a:solidFill>
                <a:schemeClr val="tx1"/>
              </a:solidFill>
              <a:prstDash val="dash"/>
              <a:round/>
              <a:headEnd/>
              <a:tailEnd/>
            </a:ln>
          </p:spPr>
        </p:cxnSp>
      </p:grpSp>
      <p:grpSp>
        <p:nvGrpSpPr>
          <p:cNvPr id="57" name="Group 430"/>
          <p:cNvGrpSpPr/>
          <p:nvPr/>
        </p:nvGrpSpPr>
        <p:grpSpPr>
          <a:xfrm>
            <a:off x="8765012" y="5023004"/>
            <a:ext cx="288000" cy="223837"/>
            <a:chOff x="2762728" y="4654038"/>
            <a:chExt cx="288000" cy="223837"/>
          </a:xfrm>
        </p:grpSpPr>
        <p:grpSp>
          <p:nvGrpSpPr>
            <p:cNvPr id="58" name="Group 431"/>
            <p:cNvGrpSpPr/>
            <p:nvPr/>
          </p:nvGrpSpPr>
          <p:grpSpPr>
            <a:xfrm rot="2678404">
              <a:off x="2811326" y="4654038"/>
              <a:ext cx="208293" cy="223837"/>
              <a:chOff x="7912112" y="3427262"/>
              <a:chExt cx="1322503" cy="1276936"/>
            </a:xfrm>
          </p:grpSpPr>
          <p:cxnSp>
            <p:nvCxnSpPr>
              <p:cNvPr id="60" name="Curved Connector 43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61" name="Curved Connector 43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59"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sp>
        <p:nvSpPr>
          <p:cNvPr id="69" name="TextBox 83"/>
          <p:cNvSpPr txBox="1">
            <a:spLocks noChangeArrowheads="1"/>
          </p:cNvSpPr>
          <p:nvPr/>
        </p:nvSpPr>
        <p:spPr bwMode="auto">
          <a:xfrm>
            <a:off x="4592644" y="5964159"/>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cxnSp>
        <p:nvCxnSpPr>
          <p:cNvPr id="70" name="Straight Connector 70"/>
          <p:cNvCxnSpPr>
            <a:cxnSpLocks noChangeShapeType="1"/>
          </p:cNvCxnSpPr>
          <p:nvPr/>
        </p:nvCxnSpPr>
        <p:spPr bwMode="auto">
          <a:xfrm>
            <a:off x="3852909" y="5094278"/>
            <a:ext cx="5467852" cy="40645"/>
          </a:xfrm>
          <a:prstGeom prst="line">
            <a:avLst/>
          </a:prstGeom>
          <a:noFill/>
          <a:ln w="60325" algn="ctr">
            <a:solidFill>
              <a:srgbClr val="FFFF00"/>
            </a:solidFill>
            <a:round/>
            <a:headEnd/>
            <a:tailEnd/>
          </a:ln>
          <a:extLst>
            <a:ext uri="{909E8E84-426E-40DD-AFC4-6F175D3DCCD1}">
              <a14:hiddenFill xmlns:a14="http://schemas.microsoft.com/office/drawing/2010/main">
                <a:noFill/>
              </a14:hiddenFill>
            </a:ext>
          </a:extLst>
        </p:spPr>
      </p:cxnSp>
      <p:grpSp>
        <p:nvGrpSpPr>
          <p:cNvPr id="71" name="Groep 32"/>
          <p:cNvGrpSpPr>
            <a:grpSpLocks/>
          </p:cNvGrpSpPr>
          <p:nvPr/>
        </p:nvGrpSpPr>
        <p:grpSpPr bwMode="auto">
          <a:xfrm>
            <a:off x="8089140" y="5035013"/>
            <a:ext cx="142875" cy="144462"/>
            <a:chOff x="3707904" y="4869160"/>
            <a:chExt cx="144016" cy="144016"/>
          </a:xfrm>
        </p:grpSpPr>
        <p:cxnSp>
          <p:nvCxnSpPr>
            <p:cNvPr id="72"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73"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sp>
        <p:nvSpPr>
          <p:cNvPr id="74" name="TextBox 459"/>
          <p:cNvSpPr txBox="1"/>
          <p:nvPr/>
        </p:nvSpPr>
        <p:spPr>
          <a:xfrm>
            <a:off x="7400337" y="4999766"/>
            <a:ext cx="357790" cy="246221"/>
          </a:xfrm>
          <a:prstGeom prst="rect">
            <a:avLst/>
          </a:prstGeom>
          <a:solidFill>
            <a:schemeClr val="bg1"/>
          </a:solidFill>
        </p:spPr>
        <p:txBody>
          <a:bodyPr wrap="none" tIns="0" bIns="0" rtlCol="0">
            <a:spAutoFit/>
          </a:bodyPr>
          <a:lstStyle/>
          <a:p>
            <a:r>
              <a:rPr lang="en-GB" sz="1600" b="1"/>
              <a:t>III</a:t>
            </a:r>
            <a:endParaRPr lang="fr-FR" sz="1600" b="1"/>
          </a:p>
        </p:txBody>
      </p:sp>
      <p:grpSp>
        <p:nvGrpSpPr>
          <p:cNvPr id="75" name="Groep 32"/>
          <p:cNvGrpSpPr>
            <a:grpSpLocks/>
          </p:cNvGrpSpPr>
          <p:nvPr/>
        </p:nvGrpSpPr>
        <p:grpSpPr bwMode="auto">
          <a:xfrm>
            <a:off x="4757186" y="5025781"/>
            <a:ext cx="142875" cy="144462"/>
            <a:chOff x="3707904" y="4869160"/>
            <a:chExt cx="144016" cy="144016"/>
          </a:xfrm>
        </p:grpSpPr>
        <p:cxnSp>
          <p:nvCxnSpPr>
            <p:cNvPr id="76"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77"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grpSp>
        <p:nvGrpSpPr>
          <p:cNvPr id="78" name="Group 389"/>
          <p:cNvGrpSpPr/>
          <p:nvPr/>
        </p:nvGrpSpPr>
        <p:grpSpPr>
          <a:xfrm>
            <a:off x="4222915" y="4926487"/>
            <a:ext cx="439737" cy="288925"/>
            <a:chOff x="1036638" y="4149725"/>
            <a:chExt cx="439737" cy="288925"/>
          </a:xfrm>
        </p:grpSpPr>
        <p:grpSp>
          <p:nvGrpSpPr>
            <p:cNvPr id="79" name="Group 99"/>
            <p:cNvGrpSpPr>
              <a:grpSpLocks/>
            </p:cNvGrpSpPr>
            <p:nvPr/>
          </p:nvGrpSpPr>
          <p:grpSpPr bwMode="auto">
            <a:xfrm flipH="1">
              <a:off x="1036638" y="4149725"/>
              <a:ext cx="439737" cy="288925"/>
              <a:chOff x="2262183" y="3861048"/>
              <a:chExt cx="439313" cy="288032"/>
            </a:xfrm>
          </p:grpSpPr>
          <p:grpSp>
            <p:nvGrpSpPr>
              <p:cNvPr id="82" name="Group 278"/>
              <p:cNvGrpSpPr>
                <a:grpSpLocks/>
              </p:cNvGrpSpPr>
              <p:nvPr/>
            </p:nvGrpSpPr>
            <p:grpSpPr bwMode="auto">
              <a:xfrm flipH="1" flipV="1">
                <a:off x="2262183" y="3877764"/>
                <a:ext cx="246617" cy="271316"/>
                <a:chOff x="3106737" y="3862387"/>
                <a:chExt cx="385763" cy="311151"/>
              </a:xfrm>
            </p:grpSpPr>
            <p:sp>
              <p:nvSpPr>
                <p:cNvPr id="84"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5"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6"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7"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83"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80"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1"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grpSp>
        <p:nvGrpSpPr>
          <p:cNvPr id="88" name="Group 99"/>
          <p:cNvGrpSpPr>
            <a:grpSpLocks/>
          </p:cNvGrpSpPr>
          <p:nvPr/>
        </p:nvGrpSpPr>
        <p:grpSpPr bwMode="auto">
          <a:xfrm>
            <a:off x="8313902" y="4949540"/>
            <a:ext cx="439738" cy="288925"/>
            <a:chOff x="2262183" y="3861048"/>
            <a:chExt cx="439313" cy="288032"/>
          </a:xfrm>
        </p:grpSpPr>
        <p:grpSp>
          <p:nvGrpSpPr>
            <p:cNvPr id="89" name="Group 278"/>
            <p:cNvGrpSpPr>
              <a:grpSpLocks/>
            </p:cNvGrpSpPr>
            <p:nvPr/>
          </p:nvGrpSpPr>
          <p:grpSpPr bwMode="auto">
            <a:xfrm flipH="1" flipV="1">
              <a:off x="2262183" y="3877764"/>
              <a:ext cx="246617" cy="271316"/>
              <a:chOff x="3106737" y="3862387"/>
              <a:chExt cx="385763" cy="311151"/>
            </a:xfrm>
          </p:grpSpPr>
          <p:sp>
            <p:nvSpPr>
              <p:cNvPr id="91"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2"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3"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4"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90"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95" name="ZoneTexte 94"/>
          <p:cNvSpPr txBox="1"/>
          <p:nvPr/>
        </p:nvSpPr>
        <p:spPr>
          <a:xfrm>
            <a:off x="4409776" y="5214022"/>
            <a:ext cx="851299" cy="246221"/>
          </a:xfrm>
          <a:prstGeom prst="rect">
            <a:avLst/>
          </a:prstGeom>
          <a:noFill/>
        </p:spPr>
        <p:txBody>
          <a:bodyPr wrap="square" rtlCol="0">
            <a:spAutoFit/>
          </a:bodyPr>
          <a:lstStyle/>
          <a:p>
            <a:r>
              <a:rPr lang="nl-BE" sz="1000">
                <a:solidFill>
                  <a:schemeClr val="accent1"/>
                </a:solidFill>
              </a:rPr>
              <a:t>41.250</a:t>
            </a:r>
          </a:p>
        </p:txBody>
      </p:sp>
      <p:sp>
        <p:nvSpPr>
          <p:cNvPr id="96" name="ZoneTexte 95"/>
          <p:cNvSpPr txBox="1"/>
          <p:nvPr/>
        </p:nvSpPr>
        <p:spPr>
          <a:xfrm>
            <a:off x="7721265" y="5249169"/>
            <a:ext cx="851299" cy="246221"/>
          </a:xfrm>
          <a:prstGeom prst="rect">
            <a:avLst/>
          </a:prstGeom>
          <a:noFill/>
        </p:spPr>
        <p:txBody>
          <a:bodyPr wrap="square" rtlCol="0">
            <a:spAutoFit/>
          </a:bodyPr>
          <a:lstStyle/>
          <a:p>
            <a:r>
              <a:rPr lang="nl-BE" sz="1000">
                <a:solidFill>
                  <a:schemeClr val="accent1"/>
                </a:solidFill>
              </a:rPr>
              <a:t>41.550</a:t>
            </a:r>
          </a:p>
        </p:txBody>
      </p:sp>
      <p:sp>
        <p:nvSpPr>
          <p:cNvPr id="97" name="ZoneTexte 96"/>
          <p:cNvSpPr txBox="1"/>
          <p:nvPr/>
        </p:nvSpPr>
        <p:spPr>
          <a:xfrm>
            <a:off x="3321871" y="4645231"/>
            <a:ext cx="851299" cy="246221"/>
          </a:xfrm>
          <a:prstGeom prst="rect">
            <a:avLst/>
          </a:prstGeom>
          <a:noFill/>
        </p:spPr>
        <p:txBody>
          <a:bodyPr wrap="square" rtlCol="0">
            <a:spAutoFit/>
          </a:bodyPr>
          <a:lstStyle/>
          <a:p>
            <a:r>
              <a:rPr lang="nl-BE" sz="1000">
                <a:solidFill>
                  <a:schemeClr val="accent1"/>
                </a:solidFill>
              </a:rPr>
              <a:t>AW 03U</a:t>
            </a:r>
          </a:p>
        </p:txBody>
      </p:sp>
      <p:sp>
        <p:nvSpPr>
          <p:cNvPr id="98" name="ZoneTexte 97"/>
          <p:cNvSpPr txBox="1"/>
          <p:nvPr/>
        </p:nvSpPr>
        <p:spPr>
          <a:xfrm>
            <a:off x="8828189" y="4726841"/>
            <a:ext cx="851299" cy="246221"/>
          </a:xfrm>
          <a:prstGeom prst="rect">
            <a:avLst/>
          </a:prstGeom>
          <a:noFill/>
        </p:spPr>
        <p:txBody>
          <a:bodyPr wrap="square" rtlCol="0">
            <a:spAutoFit/>
          </a:bodyPr>
          <a:lstStyle/>
          <a:p>
            <a:r>
              <a:rPr lang="nl-BE" sz="1000">
                <a:solidFill>
                  <a:schemeClr val="accent1"/>
                </a:solidFill>
              </a:rPr>
              <a:t>AW 05G</a:t>
            </a:r>
          </a:p>
        </p:txBody>
      </p:sp>
      <p:sp>
        <p:nvSpPr>
          <p:cNvPr id="99" name="TextBox 402"/>
          <p:cNvSpPr txBox="1"/>
          <p:nvPr/>
        </p:nvSpPr>
        <p:spPr>
          <a:xfrm>
            <a:off x="1534158" y="4645231"/>
            <a:ext cx="345533" cy="261610"/>
          </a:xfrm>
          <a:prstGeom prst="rect">
            <a:avLst/>
          </a:prstGeom>
          <a:noFill/>
        </p:spPr>
        <p:txBody>
          <a:bodyPr wrap="square" rtlCol="0">
            <a:spAutoFit/>
          </a:bodyPr>
          <a:lstStyle/>
          <a:p>
            <a:r>
              <a:rPr lang="en-GB" sz="1100" b="1"/>
              <a:t>A</a:t>
            </a:r>
            <a:endParaRPr lang="fr-FR" sz="1100" b="1"/>
          </a:p>
        </p:txBody>
      </p:sp>
      <p:cxnSp>
        <p:nvCxnSpPr>
          <p:cNvPr id="102" name="Straight Connector 70"/>
          <p:cNvCxnSpPr>
            <a:cxnSpLocks noChangeShapeType="1"/>
          </p:cNvCxnSpPr>
          <p:nvPr/>
        </p:nvCxnSpPr>
        <p:spPr bwMode="auto">
          <a:xfrm>
            <a:off x="4110361" y="5521911"/>
            <a:ext cx="4869751" cy="15361"/>
          </a:xfrm>
          <a:prstGeom prst="line">
            <a:avLst/>
          </a:prstGeom>
          <a:noFill/>
          <a:ln w="60325" algn="ctr">
            <a:solidFill>
              <a:srgbClr val="FFC000"/>
            </a:solidFill>
            <a:round/>
            <a:headEnd/>
            <a:tailEnd/>
          </a:ln>
          <a:extLst>
            <a:ext uri="{909E8E84-426E-40DD-AFC4-6F175D3DCCD1}">
              <a14:hiddenFill xmlns:a14="http://schemas.microsoft.com/office/drawing/2010/main">
                <a:noFill/>
              </a14:hiddenFill>
            </a:ext>
          </a:extLst>
        </p:spPr>
      </p:cxnSp>
      <p:sp>
        <p:nvSpPr>
          <p:cNvPr id="100" name="TextBox 459"/>
          <p:cNvSpPr txBox="1"/>
          <p:nvPr/>
        </p:nvSpPr>
        <p:spPr>
          <a:xfrm>
            <a:off x="7244846" y="5374600"/>
            <a:ext cx="378630" cy="246221"/>
          </a:xfrm>
          <a:prstGeom prst="rect">
            <a:avLst/>
          </a:prstGeom>
          <a:solidFill>
            <a:schemeClr val="bg1"/>
          </a:solidFill>
        </p:spPr>
        <p:txBody>
          <a:bodyPr wrap="none" tIns="0" bIns="0" rtlCol="0">
            <a:spAutoFit/>
          </a:bodyPr>
          <a:lstStyle/>
          <a:p>
            <a:r>
              <a:rPr lang="en-GB" sz="1600" b="1"/>
              <a:t>IV</a:t>
            </a:r>
            <a:endParaRPr lang="fr-FR" sz="1600" b="1"/>
          </a:p>
        </p:txBody>
      </p:sp>
      <p:cxnSp>
        <p:nvCxnSpPr>
          <p:cNvPr id="105" name="Straight Connector 70"/>
          <p:cNvCxnSpPr>
            <a:cxnSpLocks noChangeShapeType="1"/>
          </p:cNvCxnSpPr>
          <p:nvPr/>
        </p:nvCxnSpPr>
        <p:spPr bwMode="auto">
          <a:xfrm>
            <a:off x="3667033" y="5763646"/>
            <a:ext cx="5750441" cy="14218"/>
          </a:xfrm>
          <a:prstGeom prst="line">
            <a:avLst/>
          </a:prstGeom>
          <a:noFill/>
          <a:ln w="60325" algn="ctr">
            <a:solidFill>
              <a:schemeClr val="accent3"/>
            </a:solidFill>
            <a:round/>
            <a:headEnd/>
            <a:tailEnd/>
          </a:ln>
          <a:extLst>
            <a:ext uri="{909E8E84-426E-40DD-AFC4-6F175D3DCCD1}">
              <a14:hiddenFill xmlns:a14="http://schemas.microsoft.com/office/drawing/2010/main">
                <a:noFill/>
              </a14:hiddenFill>
            </a:ext>
          </a:extLst>
        </p:spPr>
      </p:cxnSp>
      <p:sp>
        <p:nvSpPr>
          <p:cNvPr id="25" name="TextBox 387"/>
          <p:cNvSpPr txBox="1"/>
          <p:nvPr/>
        </p:nvSpPr>
        <p:spPr>
          <a:xfrm>
            <a:off x="6472719" y="5659179"/>
            <a:ext cx="320922" cy="246221"/>
          </a:xfrm>
          <a:prstGeom prst="rect">
            <a:avLst/>
          </a:prstGeom>
          <a:solidFill>
            <a:schemeClr val="bg1"/>
          </a:solidFill>
        </p:spPr>
        <p:txBody>
          <a:bodyPr wrap="none" tIns="0" bIns="0" rtlCol="0">
            <a:spAutoFit/>
          </a:bodyPr>
          <a:lstStyle/>
          <a:p>
            <a:r>
              <a:rPr lang="en-GB" sz="1600" b="1"/>
              <a:t>V</a:t>
            </a:r>
            <a:endParaRPr lang="fr-FR" sz="1600" b="1"/>
          </a:p>
        </p:txBody>
      </p:sp>
      <p:grpSp>
        <p:nvGrpSpPr>
          <p:cNvPr id="62" name="Group 99"/>
          <p:cNvGrpSpPr>
            <a:grpSpLocks/>
          </p:cNvGrpSpPr>
          <p:nvPr/>
        </p:nvGrpSpPr>
        <p:grpSpPr bwMode="auto">
          <a:xfrm flipH="1" flipV="1">
            <a:off x="4803527" y="5672506"/>
            <a:ext cx="439738" cy="288925"/>
            <a:chOff x="2262183" y="3861048"/>
            <a:chExt cx="439313" cy="288032"/>
          </a:xfrm>
        </p:grpSpPr>
        <p:grpSp>
          <p:nvGrpSpPr>
            <p:cNvPr id="63" name="Group 278"/>
            <p:cNvGrpSpPr>
              <a:grpSpLocks/>
            </p:cNvGrpSpPr>
            <p:nvPr/>
          </p:nvGrpSpPr>
          <p:grpSpPr bwMode="auto">
            <a:xfrm flipH="1" flipV="1">
              <a:off x="2262183" y="3877764"/>
              <a:ext cx="246617" cy="271316"/>
              <a:chOff x="3106737" y="3862387"/>
              <a:chExt cx="385763" cy="311151"/>
            </a:xfrm>
          </p:grpSpPr>
          <p:sp>
            <p:nvSpPr>
              <p:cNvPr id="65"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6"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7"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8"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64"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grpSp>
        <p:nvGrpSpPr>
          <p:cNvPr id="11" name="Group 373"/>
          <p:cNvGrpSpPr/>
          <p:nvPr/>
        </p:nvGrpSpPr>
        <p:grpSpPr>
          <a:xfrm flipH="1" flipV="1">
            <a:off x="8103019" y="5679760"/>
            <a:ext cx="439737" cy="288925"/>
            <a:chOff x="1036638" y="4149725"/>
            <a:chExt cx="439737" cy="288925"/>
          </a:xfrm>
        </p:grpSpPr>
        <p:grpSp>
          <p:nvGrpSpPr>
            <p:cNvPr id="12" name="Group 99"/>
            <p:cNvGrpSpPr>
              <a:grpSpLocks/>
            </p:cNvGrpSpPr>
            <p:nvPr/>
          </p:nvGrpSpPr>
          <p:grpSpPr bwMode="auto">
            <a:xfrm flipH="1">
              <a:off x="1036638" y="4149725"/>
              <a:ext cx="439737" cy="288925"/>
              <a:chOff x="2262183" y="3861048"/>
              <a:chExt cx="439313" cy="288032"/>
            </a:xfrm>
          </p:grpSpPr>
          <p:grpSp>
            <p:nvGrpSpPr>
              <p:cNvPr id="15" name="Group 278"/>
              <p:cNvGrpSpPr>
                <a:grpSpLocks/>
              </p:cNvGrpSpPr>
              <p:nvPr/>
            </p:nvGrpSpPr>
            <p:grpSpPr bwMode="auto">
              <a:xfrm flipH="1" flipV="1">
                <a:off x="2262183" y="3877764"/>
                <a:ext cx="246617" cy="271316"/>
                <a:chOff x="3106737" y="3862387"/>
                <a:chExt cx="385763" cy="311151"/>
              </a:xfrm>
            </p:grpSpPr>
            <p:sp>
              <p:nvSpPr>
                <p:cNvPr id="17"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8"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9"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20"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16"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13"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4"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pic>
        <p:nvPicPr>
          <p:cNvPr id="107"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231" y="2852873"/>
            <a:ext cx="1237872" cy="885314"/>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8"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521" y="2852873"/>
            <a:ext cx="1237872" cy="885314"/>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9"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2454" y="2852873"/>
            <a:ext cx="1237872" cy="885314"/>
          </a:xfrm>
          <a:prstGeom prst="rect">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110" name="TextBox 459"/>
          <p:cNvSpPr txBox="1"/>
          <p:nvPr/>
        </p:nvSpPr>
        <p:spPr>
          <a:xfrm>
            <a:off x="2119313" y="3822377"/>
            <a:ext cx="357790" cy="246221"/>
          </a:xfrm>
          <a:prstGeom prst="rect">
            <a:avLst/>
          </a:prstGeom>
          <a:solidFill>
            <a:schemeClr val="bg1"/>
          </a:solidFill>
        </p:spPr>
        <p:txBody>
          <a:bodyPr wrap="none" tIns="0" bIns="0" rtlCol="0">
            <a:spAutoFit/>
          </a:bodyPr>
          <a:lstStyle/>
          <a:p>
            <a:r>
              <a:rPr lang="en-GB" sz="1600" b="1"/>
              <a:t>III</a:t>
            </a:r>
            <a:endParaRPr lang="fr-FR" sz="1600" b="1"/>
          </a:p>
        </p:txBody>
      </p:sp>
      <p:sp>
        <p:nvSpPr>
          <p:cNvPr id="111" name="TextBox 459"/>
          <p:cNvSpPr txBox="1"/>
          <p:nvPr/>
        </p:nvSpPr>
        <p:spPr>
          <a:xfrm>
            <a:off x="4533677" y="3817178"/>
            <a:ext cx="378630" cy="246221"/>
          </a:xfrm>
          <a:prstGeom prst="rect">
            <a:avLst/>
          </a:prstGeom>
          <a:solidFill>
            <a:schemeClr val="bg1"/>
          </a:solidFill>
        </p:spPr>
        <p:txBody>
          <a:bodyPr wrap="none" tIns="0" bIns="0" rtlCol="0">
            <a:spAutoFit/>
          </a:bodyPr>
          <a:lstStyle/>
          <a:p>
            <a:r>
              <a:rPr lang="en-GB" sz="1600" b="1"/>
              <a:t>IV</a:t>
            </a:r>
            <a:endParaRPr lang="fr-FR" sz="1600" b="1"/>
          </a:p>
        </p:txBody>
      </p:sp>
      <p:sp>
        <p:nvSpPr>
          <p:cNvPr id="112" name="TextBox 387"/>
          <p:cNvSpPr txBox="1"/>
          <p:nvPr/>
        </p:nvSpPr>
        <p:spPr>
          <a:xfrm>
            <a:off x="6900326" y="3815264"/>
            <a:ext cx="320922" cy="246221"/>
          </a:xfrm>
          <a:prstGeom prst="rect">
            <a:avLst/>
          </a:prstGeom>
          <a:solidFill>
            <a:schemeClr val="bg1"/>
          </a:solidFill>
        </p:spPr>
        <p:txBody>
          <a:bodyPr wrap="none" tIns="0" bIns="0" rtlCol="0">
            <a:spAutoFit/>
          </a:bodyPr>
          <a:lstStyle/>
          <a:p>
            <a:r>
              <a:rPr lang="en-GB" sz="1600" b="1"/>
              <a:t>V</a:t>
            </a:r>
            <a:endParaRPr lang="fr-FR" sz="1600" b="1"/>
          </a:p>
        </p:txBody>
      </p:sp>
    </p:spTree>
    <p:extLst>
      <p:ext uri="{BB962C8B-B14F-4D97-AF65-F5344CB8AC3E}">
        <p14:creationId xmlns:p14="http://schemas.microsoft.com/office/powerpoint/2010/main" val="103564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070B80B4-B953-6547-A044-6E303DFD4AF3}" type="slidenum">
              <a:rPr lang="nl-BE" smtClean="0"/>
              <a:pPr/>
              <a:t>23</a:t>
            </a:fld>
            <a:endParaRPr lang="nl-BE"/>
          </a:p>
        </p:txBody>
      </p:sp>
      <p:sp>
        <p:nvSpPr>
          <p:cNvPr id="3" name="Espace réservé du texte 2"/>
          <p:cNvSpPr>
            <a:spLocks noGrp="1"/>
          </p:cNvSpPr>
          <p:nvPr>
            <p:ph type="body" sz="quarter" idx="18"/>
          </p:nvPr>
        </p:nvSpPr>
        <p:spPr/>
        <p:txBody>
          <a:bodyPr/>
          <a:lstStyle/>
          <a:p>
            <a:endParaRPr lang="nl-BE"/>
          </a:p>
        </p:txBody>
      </p:sp>
      <p:sp>
        <p:nvSpPr>
          <p:cNvPr id="4" name="Espace réservé du texte 3"/>
          <p:cNvSpPr>
            <a:spLocks noGrp="1"/>
          </p:cNvSpPr>
          <p:nvPr>
            <p:ph type="body" sz="quarter" idx="20"/>
          </p:nvPr>
        </p:nvSpPr>
        <p:spPr>
          <a:xfrm>
            <a:off x="389689" y="2018188"/>
            <a:ext cx="10967067" cy="760523"/>
          </a:xfrm>
        </p:spPr>
        <p:txBody>
          <a:bodyPr/>
          <a:lstStyle/>
          <a:p>
            <a:pPr marL="342900" indent="-342900">
              <a:buFont typeface="+mj-lt"/>
              <a:buAutoNum type="alphaLcParenR" startAt="3"/>
            </a:pPr>
            <a:r>
              <a:rPr lang="fr-BE" sz="1400">
                <a:solidFill>
                  <a:schemeClr val="accent2"/>
                </a:solidFill>
              </a:rPr>
              <a:t>Lorsqu’un ensemble de voies (Zone) sera </a:t>
            </a:r>
            <a:r>
              <a:rPr lang="fr-BE" sz="1400" b="1" u="sng">
                <a:solidFill>
                  <a:schemeClr val="accent2"/>
                </a:solidFill>
              </a:rPr>
              <a:t>simultanément mis hors service et remis à disposition</a:t>
            </a:r>
            <a:r>
              <a:rPr lang="fr-BE" sz="1400">
                <a:solidFill>
                  <a:schemeClr val="accent2"/>
                </a:solidFill>
              </a:rPr>
              <a:t>, une demande de travail unique peut être introduite pour cette zone de travail (avec identification unique de la zone de travail telle que reprise aux documents de préparation communiqués à l’entrepreneur). Un schéma de la zone de travail doit obligatoirement être joint au formulaire I427.</a:t>
            </a:r>
          </a:p>
          <a:p>
            <a:endParaRPr lang="fr-BE"/>
          </a:p>
          <a:p>
            <a:endParaRPr lang="nl-BE"/>
          </a:p>
        </p:txBody>
      </p:sp>
      <p:sp>
        <p:nvSpPr>
          <p:cNvPr id="5" name="Espace réservé du texte 4"/>
          <p:cNvSpPr>
            <a:spLocks noGrp="1"/>
          </p:cNvSpPr>
          <p:nvPr>
            <p:ph type="body" sz="quarter" idx="17"/>
          </p:nvPr>
        </p:nvSpPr>
        <p:spPr>
          <a:xfrm>
            <a:off x="497897" y="668560"/>
            <a:ext cx="10858859" cy="478554"/>
          </a:xfrm>
        </p:spPr>
        <p:txBody>
          <a:bodyPr/>
          <a:lstStyle/>
          <a:p>
            <a:r>
              <a:rPr lang="fr-BE" sz="2800"/>
              <a:t>Application de la procédure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4. Introduction de la demande de travail</a:t>
            </a:r>
          </a:p>
        </p:txBody>
      </p:sp>
      <p:sp>
        <p:nvSpPr>
          <p:cNvPr id="7" name="ZoneTexte 6"/>
          <p:cNvSpPr txBox="1"/>
          <p:nvPr/>
        </p:nvSpPr>
        <p:spPr>
          <a:xfrm>
            <a:off x="1688084" y="1406652"/>
            <a:ext cx="1615736" cy="307777"/>
          </a:xfrm>
          <a:prstGeom prst="rect">
            <a:avLst/>
          </a:prstGeom>
          <a:noFill/>
        </p:spPr>
        <p:txBody>
          <a:bodyPr wrap="square" rtlCol="0">
            <a:spAutoFit/>
          </a:bodyPr>
          <a:lstStyle/>
          <a:p>
            <a:r>
              <a:rPr lang="nl-BE" sz="1400" b="1" u="sng" err="1">
                <a:solidFill>
                  <a:schemeClr val="accent1"/>
                </a:solidFill>
                <a:latin typeface="+mn-lt"/>
              </a:rPr>
              <a:t>Compléments</a:t>
            </a:r>
            <a:endParaRPr lang="nl-BE" sz="1400" b="1" u="sng">
              <a:solidFill>
                <a:schemeClr val="accent1"/>
              </a:solidFill>
              <a:latin typeface="+mn-lt"/>
            </a:endParaRPr>
          </a:p>
        </p:txBody>
      </p:sp>
      <p:pic>
        <p:nvPicPr>
          <p:cNvPr id="8" name="Image 7"/>
          <p:cNvPicPr>
            <a:picLocks noChangeAspect="1"/>
          </p:cNvPicPr>
          <p:nvPr/>
        </p:nvPicPr>
        <p:blipFill>
          <a:blip r:embed="rId2"/>
          <a:stretch>
            <a:fillRect/>
          </a:stretch>
        </p:blipFill>
        <p:spPr>
          <a:xfrm>
            <a:off x="4142160" y="2630120"/>
            <a:ext cx="5346655" cy="1950889"/>
          </a:xfrm>
          <a:prstGeom prst="rect">
            <a:avLst/>
          </a:prstGeom>
        </p:spPr>
      </p:pic>
      <p:pic>
        <p:nvPicPr>
          <p:cNvPr id="9"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273" y="2869434"/>
            <a:ext cx="1671365" cy="1195344"/>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7280086" y="2818903"/>
            <a:ext cx="1296140" cy="275208"/>
          </a:xfrm>
          <a:prstGeom prst="rect">
            <a:avLst/>
          </a:prstGeom>
          <a:solidFill>
            <a:srgbClr val="FFFF00"/>
          </a:solidFill>
        </p:spPr>
        <p:txBody>
          <a:bodyPr wrap="square" rtlCol="0">
            <a:spAutoFit/>
          </a:bodyPr>
          <a:lstStyle/>
          <a:p>
            <a:r>
              <a:rPr lang="nl-BE" sz="1200"/>
              <a:t>L36 ZONE 1A</a:t>
            </a:r>
          </a:p>
        </p:txBody>
      </p:sp>
      <p:sp>
        <p:nvSpPr>
          <p:cNvPr id="11" name="ZoneTexte 10"/>
          <p:cNvSpPr txBox="1"/>
          <p:nvPr/>
        </p:nvSpPr>
        <p:spPr>
          <a:xfrm>
            <a:off x="3160847" y="3390282"/>
            <a:ext cx="981313" cy="646331"/>
          </a:xfrm>
          <a:prstGeom prst="rect">
            <a:avLst/>
          </a:prstGeom>
          <a:noFill/>
        </p:spPr>
        <p:txBody>
          <a:bodyPr wrap="square" rtlCol="0">
            <a:spAutoFit/>
          </a:bodyPr>
          <a:lstStyle/>
          <a:p>
            <a:r>
              <a:rPr lang="nl-BE" sz="3600" b="1">
                <a:solidFill>
                  <a:schemeClr val="accent3"/>
                </a:solidFill>
              </a:rPr>
              <a:t>+</a:t>
            </a:r>
          </a:p>
        </p:txBody>
      </p:sp>
      <p:sp>
        <p:nvSpPr>
          <p:cNvPr id="12" name="Rectangle 11"/>
          <p:cNvSpPr/>
          <p:nvPr/>
        </p:nvSpPr>
        <p:spPr>
          <a:xfrm>
            <a:off x="389688" y="4517843"/>
            <a:ext cx="10967067" cy="307777"/>
          </a:xfrm>
          <a:prstGeom prst="rect">
            <a:avLst/>
          </a:prstGeom>
        </p:spPr>
        <p:txBody>
          <a:bodyPr wrap="square">
            <a:spAutoFit/>
          </a:bodyPr>
          <a:lstStyle/>
          <a:p>
            <a:pPr algn="l"/>
            <a:r>
              <a:rPr lang="fr-BE" sz="1400" dirty="0">
                <a:solidFill>
                  <a:schemeClr val="accent2"/>
                </a:solidFill>
                <a:latin typeface="+mn-lt"/>
              </a:rPr>
              <a:t>Dans l’exemple suivant, l’entrepreneur pourra introduire sa demande de travail en mentionnant (voir WIT 1012, version 2.1) : </a:t>
            </a:r>
          </a:p>
        </p:txBody>
      </p:sp>
      <p:pic>
        <p:nvPicPr>
          <p:cNvPr id="13" name="Image 12">
            <a:extLst>
              <a:ext uri="{FF2B5EF4-FFF2-40B4-BE49-F238E27FC236}">
                <a16:creationId xmlns:a16="http://schemas.microsoft.com/office/drawing/2014/main" id="{EB6E45BB-6E54-4B15-8524-C89C0E74FA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12885" y="4930776"/>
            <a:ext cx="6974806" cy="1646207"/>
          </a:xfrm>
          <a:prstGeom prst="rect">
            <a:avLst/>
          </a:prstGeom>
          <a:noFill/>
        </p:spPr>
      </p:pic>
      <p:sp>
        <p:nvSpPr>
          <p:cNvPr id="14" name="ZoneTexte 13"/>
          <p:cNvSpPr txBox="1"/>
          <p:nvPr/>
        </p:nvSpPr>
        <p:spPr>
          <a:xfrm>
            <a:off x="3303820" y="5801850"/>
            <a:ext cx="2537687" cy="461665"/>
          </a:xfrm>
          <a:prstGeom prst="rect">
            <a:avLst/>
          </a:prstGeom>
          <a:noFill/>
        </p:spPr>
        <p:txBody>
          <a:bodyPr wrap="square" rtlCol="0">
            <a:spAutoFit/>
          </a:bodyPr>
          <a:lstStyle/>
          <a:p>
            <a:r>
              <a:rPr lang="nl-BE" sz="1200" b="1"/>
              <a:t>L36 Zone 1A </a:t>
            </a:r>
            <a:r>
              <a:rPr lang="nl-BE" sz="1200" b="1" err="1"/>
              <a:t>suivant</a:t>
            </a:r>
            <a:r>
              <a:rPr lang="nl-BE" sz="1200" b="1"/>
              <a:t> schéma en annexe</a:t>
            </a:r>
          </a:p>
        </p:txBody>
      </p:sp>
    </p:spTree>
    <p:extLst>
      <p:ext uri="{BB962C8B-B14F-4D97-AF65-F5344CB8AC3E}">
        <p14:creationId xmlns:p14="http://schemas.microsoft.com/office/powerpoint/2010/main" val="78402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C4AF252-A414-A097-A7E3-E2225F26579F}"/>
              </a:ext>
            </a:extLst>
          </p:cNvPr>
          <p:cNvSpPr>
            <a:spLocks noGrp="1"/>
          </p:cNvSpPr>
          <p:nvPr>
            <p:ph type="sldNum" sz="quarter" idx="4"/>
          </p:nvPr>
        </p:nvSpPr>
        <p:spPr/>
        <p:txBody>
          <a:bodyPr/>
          <a:lstStyle/>
          <a:p>
            <a:fld id="{070B80B4-B953-6547-A044-6E303DFD4AF3}" type="slidenum">
              <a:rPr lang="nl-BE" smtClean="0"/>
              <a:pPr/>
              <a:t>24</a:t>
            </a:fld>
            <a:endParaRPr lang="nl-BE"/>
          </a:p>
        </p:txBody>
      </p:sp>
      <p:sp>
        <p:nvSpPr>
          <p:cNvPr id="3" name="Espace réservé du texte 2">
            <a:extLst>
              <a:ext uri="{FF2B5EF4-FFF2-40B4-BE49-F238E27FC236}">
                <a16:creationId xmlns:a16="http://schemas.microsoft.com/office/drawing/2014/main" id="{2B487F4D-5395-6BD9-A1CF-08100D2EE794}"/>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5EF41966-CC71-7954-B498-53C77926BE21}"/>
              </a:ext>
            </a:extLst>
          </p:cNvPr>
          <p:cNvSpPr>
            <a:spLocks noGrp="1"/>
          </p:cNvSpPr>
          <p:nvPr>
            <p:ph type="body" sz="quarter" idx="20"/>
          </p:nvPr>
        </p:nvSpPr>
        <p:spPr/>
        <p:txBody>
          <a:bodyPr/>
          <a:lstStyle/>
          <a:p>
            <a:endParaRPr lang="fr-FR"/>
          </a:p>
        </p:txBody>
      </p:sp>
      <p:sp>
        <p:nvSpPr>
          <p:cNvPr id="5" name="Espace réservé du texte 4">
            <a:extLst>
              <a:ext uri="{FF2B5EF4-FFF2-40B4-BE49-F238E27FC236}">
                <a16:creationId xmlns:a16="http://schemas.microsoft.com/office/drawing/2014/main" id="{7D5DF04C-FB6E-4DB3-8E62-BE6F7E83F68F}"/>
              </a:ext>
            </a:extLst>
          </p:cNvPr>
          <p:cNvSpPr>
            <a:spLocks noGrp="1"/>
          </p:cNvSpPr>
          <p:nvPr>
            <p:ph type="body" sz="quarter" idx="17"/>
          </p:nvPr>
        </p:nvSpPr>
        <p:spPr/>
        <p:txBody>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Complément 5">
                <a:extLst>
                  <a:ext uri="{FF2B5EF4-FFF2-40B4-BE49-F238E27FC236}">
                    <a16:creationId xmlns:a16="http://schemas.microsoft.com/office/drawing/2014/main" id="{5C661F7E-8F51-F78B-E998-B11D2052149D}"/>
                  </a:ext>
                </a:extLst>
              </p:cNvPr>
              <p:cNvGraphicFramePr>
                <a:graphicFrameLocks noGrp="1"/>
              </p:cNvGraphicFramePr>
              <p:nvPr>
                <p:extLst>
                  <p:ext uri="{D42A27DB-BD31-4B8C-83A1-F6EECF244321}">
                    <p14:modId xmlns:p14="http://schemas.microsoft.com/office/powerpoint/2010/main" val="3893741220"/>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Complément 5">
                <a:extLst>
                  <a:ext uri="{FF2B5EF4-FFF2-40B4-BE49-F238E27FC236}">
                    <a16:creationId xmlns:a16="http://schemas.microsoft.com/office/drawing/2014/main" id="{5C661F7E-8F51-F78B-E998-B11D2052149D}"/>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739433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070B80B4-B953-6547-A044-6E303DFD4AF3}" type="slidenum">
              <a:rPr lang="nl-BE" smtClean="0"/>
              <a:pPr/>
              <a:t>25</a:t>
            </a:fld>
            <a:endParaRPr lang="nl-BE"/>
          </a:p>
        </p:txBody>
      </p:sp>
      <p:sp>
        <p:nvSpPr>
          <p:cNvPr id="3" name="Espace réservé du texte 2"/>
          <p:cNvSpPr>
            <a:spLocks noGrp="1"/>
          </p:cNvSpPr>
          <p:nvPr>
            <p:ph type="body" sz="quarter" idx="18"/>
          </p:nvPr>
        </p:nvSpPr>
        <p:spPr/>
        <p:txBody>
          <a:bodyPr/>
          <a:lstStyle/>
          <a:p>
            <a:endParaRPr lang="nl-BE"/>
          </a:p>
        </p:txBody>
      </p:sp>
      <p:sp>
        <p:nvSpPr>
          <p:cNvPr id="4" name="Espace réservé du texte 3"/>
          <p:cNvSpPr>
            <a:spLocks noGrp="1"/>
          </p:cNvSpPr>
          <p:nvPr>
            <p:ph type="body" sz="quarter" idx="20"/>
          </p:nvPr>
        </p:nvSpPr>
        <p:spPr>
          <a:xfrm>
            <a:off x="497896" y="2111502"/>
            <a:ext cx="10858859" cy="982296"/>
          </a:xfrm>
        </p:spPr>
        <p:txBody>
          <a:bodyPr/>
          <a:lstStyle/>
          <a:p>
            <a:pPr marL="342900" indent="-342900" algn="just">
              <a:buFont typeface="+mj-lt"/>
              <a:buAutoNum type="alphaLcParenR" startAt="4"/>
            </a:pPr>
            <a:r>
              <a:rPr lang="fr-BE" sz="1400">
                <a:solidFill>
                  <a:schemeClr val="accent2"/>
                </a:solidFill>
              </a:rPr>
              <a:t>Lorsque plusieurs entrepreneurs/prestataires de service sans liens de subordination entre eux , sont présents simultanément et/ou successivement sur une même voie ou zone hors service, chaque entrepreneur ou prestataire de service doit introduire et recevoir sa propre demande d’autorisation de travail. Lors de travaux simultanés, il est recommandé de </a:t>
            </a:r>
            <a:r>
              <a:rPr lang="fr-BE" sz="1400" b="1">
                <a:solidFill>
                  <a:schemeClr val="accent2"/>
                </a:solidFill>
              </a:rPr>
              <a:t>séparer les zones de travail des différents entrepreneurs présents</a:t>
            </a:r>
          </a:p>
          <a:p>
            <a:endParaRPr lang="fr-BE"/>
          </a:p>
          <a:p>
            <a:endParaRPr lang="fr-BE"/>
          </a:p>
          <a:p>
            <a:endParaRPr lang="nl-BE"/>
          </a:p>
        </p:txBody>
      </p:sp>
      <p:sp>
        <p:nvSpPr>
          <p:cNvPr id="5" name="Espace réservé du texte 4"/>
          <p:cNvSpPr>
            <a:spLocks noGrp="1"/>
          </p:cNvSpPr>
          <p:nvPr>
            <p:ph type="body" sz="quarter" idx="17"/>
          </p:nvPr>
        </p:nvSpPr>
        <p:spPr>
          <a:xfrm>
            <a:off x="497897" y="668560"/>
            <a:ext cx="10858859" cy="478554"/>
          </a:xfrm>
        </p:spPr>
        <p:txBody>
          <a:bodyPr/>
          <a:lstStyle/>
          <a:p>
            <a:r>
              <a:rPr lang="fr-BE" sz="2800"/>
              <a:t>Application de la procédure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4. Introduction de la demande de travail</a:t>
            </a:r>
          </a:p>
        </p:txBody>
      </p:sp>
      <p:sp>
        <p:nvSpPr>
          <p:cNvPr id="7" name="ZoneTexte 6"/>
          <p:cNvSpPr txBox="1"/>
          <p:nvPr/>
        </p:nvSpPr>
        <p:spPr>
          <a:xfrm>
            <a:off x="1688084" y="1406652"/>
            <a:ext cx="1615736" cy="307777"/>
          </a:xfrm>
          <a:prstGeom prst="rect">
            <a:avLst/>
          </a:prstGeom>
          <a:noFill/>
        </p:spPr>
        <p:txBody>
          <a:bodyPr wrap="square" rtlCol="0">
            <a:spAutoFit/>
          </a:bodyPr>
          <a:lstStyle/>
          <a:p>
            <a:r>
              <a:rPr lang="nl-BE" sz="1400" b="1" u="sng" err="1">
                <a:solidFill>
                  <a:schemeClr val="accent1"/>
                </a:solidFill>
                <a:latin typeface="+mn-lt"/>
              </a:rPr>
              <a:t>Compléments</a:t>
            </a:r>
            <a:endParaRPr lang="nl-BE" sz="1400" b="1" u="sng">
              <a:solidFill>
                <a:schemeClr val="accent1"/>
              </a:solidFill>
              <a:latin typeface="+mn-lt"/>
            </a:endParaRPr>
          </a:p>
        </p:txBody>
      </p:sp>
      <p:cxnSp>
        <p:nvCxnSpPr>
          <p:cNvPr id="8" name="Straight Connector 19"/>
          <p:cNvCxnSpPr>
            <a:cxnSpLocks noChangeShapeType="1"/>
          </p:cNvCxnSpPr>
          <p:nvPr/>
        </p:nvCxnSpPr>
        <p:spPr bwMode="auto">
          <a:xfrm>
            <a:off x="3647551" y="5469667"/>
            <a:ext cx="5148000" cy="4988"/>
          </a:xfrm>
          <a:prstGeom prst="line">
            <a:avLst/>
          </a:prstGeom>
          <a:noFill/>
          <a:ln w="19050" algn="ctr">
            <a:solidFill>
              <a:schemeClr val="tx1"/>
            </a:solidFill>
            <a:round/>
            <a:headEnd/>
            <a:tailEnd/>
          </a:ln>
        </p:spPr>
      </p:cxnSp>
      <p:cxnSp>
        <p:nvCxnSpPr>
          <p:cNvPr id="9" name="Straight Connector 19"/>
          <p:cNvCxnSpPr>
            <a:cxnSpLocks noChangeShapeType="1"/>
          </p:cNvCxnSpPr>
          <p:nvPr/>
        </p:nvCxnSpPr>
        <p:spPr bwMode="auto">
          <a:xfrm>
            <a:off x="3822439" y="6110183"/>
            <a:ext cx="4384675" cy="3909"/>
          </a:xfrm>
          <a:prstGeom prst="line">
            <a:avLst/>
          </a:prstGeom>
          <a:noFill/>
          <a:ln w="19050" algn="ctr">
            <a:solidFill>
              <a:schemeClr val="tx1"/>
            </a:solidFill>
            <a:round/>
            <a:headEnd/>
            <a:tailEnd/>
          </a:ln>
        </p:spPr>
      </p:cxnSp>
      <p:sp>
        <p:nvSpPr>
          <p:cNvPr id="10" name="TextBox 83"/>
          <p:cNvSpPr txBox="1">
            <a:spLocks noChangeArrowheads="1"/>
          </p:cNvSpPr>
          <p:nvPr/>
        </p:nvSpPr>
        <p:spPr bwMode="auto">
          <a:xfrm>
            <a:off x="8149201" y="5012812"/>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sp>
        <p:nvSpPr>
          <p:cNvPr id="11" name="TextBox 83"/>
          <p:cNvSpPr txBox="1">
            <a:spLocks noChangeArrowheads="1"/>
          </p:cNvSpPr>
          <p:nvPr/>
        </p:nvSpPr>
        <p:spPr bwMode="auto">
          <a:xfrm>
            <a:off x="8046178" y="6315475"/>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RX-D.45</a:t>
            </a:r>
          </a:p>
        </p:txBody>
      </p:sp>
      <p:cxnSp>
        <p:nvCxnSpPr>
          <p:cNvPr id="12" name="Straight Connector 190"/>
          <p:cNvCxnSpPr>
            <a:cxnSpLocks noChangeShapeType="1"/>
          </p:cNvCxnSpPr>
          <p:nvPr/>
        </p:nvCxnSpPr>
        <p:spPr bwMode="auto">
          <a:xfrm flipH="1">
            <a:off x="9030695" y="5469667"/>
            <a:ext cx="336248" cy="402727"/>
          </a:xfrm>
          <a:prstGeom prst="line">
            <a:avLst/>
          </a:prstGeom>
          <a:noFill/>
          <a:ln w="19050" algn="ctr">
            <a:solidFill>
              <a:schemeClr val="tx1"/>
            </a:solidFill>
            <a:prstDash val="solid"/>
            <a:round/>
            <a:headEnd/>
            <a:tailEnd/>
          </a:ln>
        </p:spPr>
      </p:cxnSp>
      <p:cxnSp>
        <p:nvCxnSpPr>
          <p:cNvPr id="13" name="Straight Connector 19"/>
          <p:cNvCxnSpPr>
            <a:cxnSpLocks noChangeShapeType="1"/>
          </p:cNvCxnSpPr>
          <p:nvPr/>
        </p:nvCxnSpPr>
        <p:spPr bwMode="auto">
          <a:xfrm flipV="1">
            <a:off x="4158687" y="5872395"/>
            <a:ext cx="1692000" cy="18272"/>
          </a:xfrm>
          <a:prstGeom prst="line">
            <a:avLst/>
          </a:prstGeom>
          <a:noFill/>
          <a:ln w="19050" algn="ctr">
            <a:solidFill>
              <a:schemeClr val="tx1"/>
            </a:solidFill>
            <a:prstDash val="solid"/>
            <a:round/>
            <a:headEnd/>
            <a:tailEnd/>
          </a:ln>
        </p:spPr>
      </p:cxnSp>
      <p:sp>
        <p:nvSpPr>
          <p:cNvPr id="14" name="TextBox 83"/>
          <p:cNvSpPr txBox="1">
            <a:spLocks noChangeArrowheads="1"/>
          </p:cNvSpPr>
          <p:nvPr/>
        </p:nvSpPr>
        <p:spPr bwMode="auto">
          <a:xfrm>
            <a:off x="4164782" y="4962094"/>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SX-D.45</a:t>
            </a:r>
          </a:p>
        </p:txBody>
      </p:sp>
      <p:cxnSp>
        <p:nvCxnSpPr>
          <p:cNvPr id="15" name="Straight Connector 399"/>
          <p:cNvCxnSpPr>
            <a:cxnSpLocks noChangeShapeType="1"/>
          </p:cNvCxnSpPr>
          <p:nvPr/>
        </p:nvCxnSpPr>
        <p:spPr bwMode="auto">
          <a:xfrm>
            <a:off x="3822439" y="5474655"/>
            <a:ext cx="336248" cy="402727"/>
          </a:xfrm>
          <a:prstGeom prst="line">
            <a:avLst/>
          </a:prstGeom>
          <a:noFill/>
          <a:ln w="19050" algn="ctr">
            <a:solidFill>
              <a:schemeClr val="tx1"/>
            </a:solidFill>
            <a:prstDash val="solid"/>
            <a:round/>
            <a:headEnd/>
            <a:tailEnd/>
          </a:ln>
        </p:spPr>
      </p:cxnSp>
      <p:cxnSp>
        <p:nvCxnSpPr>
          <p:cNvPr id="16" name="Straight Connector 19"/>
          <p:cNvCxnSpPr>
            <a:cxnSpLocks noChangeShapeType="1"/>
          </p:cNvCxnSpPr>
          <p:nvPr/>
        </p:nvCxnSpPr>
        <p:spPr bwMode="auto">
          <a:xfrm>
            <a:off x="1285412" y="5466739"/>
            <a:ext cx="1984643" cy="19825"/>
          </a:xfrm>
          <a:prstGeom prst="line">
            <a:avLst/>
          </a:prstGeom>
          <a:noFill/>
          <a:ln w="19050" algn="ctr">
            <a:solidFill>
              <a:schemeClr val="tx1"/>
            </a:solidFill>
            <a:prstDash val="solid"/>
            <a:round/>
            <a:headEnd/>
            <a:tailEnd/>
          </a:ln>
        </p:spPr>
      </p:cxnSp>
      <p:sp>
        <p:nvSpPr>
          <p:cNvPr id="17" name="TextBox 402"/>
          <p:cNvSpPr txBox="1"/>
          <p:nvPr/>
        </p:nvSpPr>
        <p:spPr>
          <a:xfrm>
            <a:off x="1600737" y="5986321"/>
            <a:ext cx="345533" cy="261610"/>
          </a:xfrm>
          <a:prstGeom prst="rect">
            <a:avLst/>
          </a:prstGeom>
          <a:noFill/>
        </p:spPr>
        <p:txBody>
          <a:bodyPr wrap="square" rtlCol="0">
            <a:spAutoFit/>
          </a:bodyPr>
          <a:lstStyle/>
          <a:p>
            <a:r>
              <a:rPr lang="en-GB" sz="1100" b="1"/>
              <a:t>B</a:t>
            </a:r>
            <a:endParaRPr lang="fr-FR" sz="1100" b="1"/>
          </a:p>
        </p:txBody>
      </p:sp>
      <p:sp>
        <p:nvSpPr>
          <p:cNvPr id="18" name="TextBox 403"/>
          <p:cNvSpPr txBox="1"/>
          <p:nvPr/>
        </p:nvSpPr>
        <p:spPr>
          <a:xfrm>
            <a:off x="1615734" y="5676018"/>
            <a:ext cx="428322" cy="261610"/>
          </a:xfrm>
          <a:prstGeom prst="rect">
            <a:avLst/>
          </a:prstGeom>
          <a:noFill/>
        </p:spPr>
        <p:txBody>
          <a:bodyPr wrap="none" rtlCol="0">
            <a:spAutoFit/>
          </a:bodyPr>
          <a:lstStyle/>
          <a:p>
            <a:r>
              <a:rPr lang="en-GB" sz="1100" b="1"/>
              <a:t>L36</a:t>
            </a:r>
            <a:endParaRPr lang="fr-FR" sz="1100" b="1"/>
          </a:p>
        </p:txBody>
      </p:sp>
      <p:sp>
        <p:nvSpPr>
          <p:cNvPr id="19" name="Isosceles Triangle 404"/>
          <p:cNvSpPr>
            <a:spLocks noChangeAspect="1"/>
          </p:cNvSpPr>
          <p:nvPr/>
        </p:nvSpPr>
        <p:spPr bwMode="auto">
          <a:xfrm rot="5400000">
            <a:off x="1827118" y="544539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20" name="Isosceles Triangle 405"/>
          <p:cNvSpPr>
            <a:spLocks noChangeAspect="1"/>
          </p:cNvSpPr>
          <p:nvPr/>
        </p:nvSpPr>
        <p:spPr bwMode="auto">
          <a:xfrm rot="16200000" flipH="1">
            <a:off x="10277705" y="605946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21" name="TextBox 406"/>
          <p:cNvSpPr txBox="1"/>
          <p:nvPr/>
        </p:nvSpPr>
        <p:spPr>
          <a:xfrm>
            <a:off x="4956250" y="4671055"/>
            <a:ext cx="3089925" cy="261610"/>
          </a:xfrm>
          <a:prstGeom prst="rect">
            <a:avLst/>
          </a:prstGeom>
          <a:noFill/>
        </p:spPr>
        <p:txBody>
          <a:bodyPr wrap="square" rtlCol="0">
            <a:spAutoFit/>
          </a:bodyPr>
          <a:lstStyle/>
          <a:p>
            <a:pPr algn="ctr"/>
            <a:r>
              <a:rPr lang="en-GB" sz="1050" b="1" u="sng"/>
              <a:t>ANS</a:t>
            </a:r>
            <a:endParaRPr lang="fr-FR" sz="1050" b="1" u="sng"/>
          </a:p>
        </p:txBody>
      </p:sp>
      <p:cxnSp>
        <p:nvCxnSpPr>
          <p:cNvPr id="22" name="Straight Connector 19"/>
          <p:cNvCxnSpPr>
            <a:cxnSpLocks noChangeShapeType="1"/>
            <a:stCxn id="17" idx="3"/>
          </p:cNvCxnSpPr>
          <p:nvPr/>
        </p:nvCxnSpPr>
        <p:spPr bwMode="auto">
          <a:xfrm flipV="1">
            <a:off x="1946270" y="6114092"/>
            <a:ext cx="1486182" cy="3034"/>
          </a:xfrm>
          <a:prstGeom prst="line">
            <a:avLst/>
          </a:prstGeom>
          <a:noFill/>
          <a:ln w="19050" algn="ctr">
            <a:solidFill>
              <a:schemeClr val="tx1"/>
            </a:solidFill>
            <a:prstDash val="solid"/>
            <a:round/>
            <a:headEnd/>
            <a:tailEnd/>
          </a:ln>
        </p:spPr>
      </p:cxnSp>
      <p:cxnSp>
        <p:nvCxnSpPr>
          <p:cNvPr id="23" name="Straight Connector 19"/>
          <p:cNvCxnSpPr>
            <a:cxnSpLocks noChangeShapeType="1"/>
          </p:cNvCxnSpPr>
          <p:nvPr/>
        </p:nvCxnSpPr>
        <p:spPr bwMode="auto">
          <a:xfrm>
            <a:off x="9026294" y="5476837"/>
            <a:ext cx="1408505" cy="1150"/>
          </a:xfrm>
          <a:prstGeom prst="line">
            <a:avLst/>
          </a:prstGeom>
          <a:noFill/>
          <a:ln w="19050" algn="ctr">
            <a:solidFill>
              <a:schemeClr val="tx1"/>
            </a:solidFill>
            <a:round/>
            <a:headEnd/>
            <a:tailEnd/>
          </a:ln>
        </p:spPr>
      </p:cxnSp>
      <p:cxnSp>
        <p:nvCxnSpPr>
          <p:cNvPr id="24" name="Straight Connector 19"/>
          <p:cNvCxnSpPr>
            <a:cxnSpLocks noChangeShapeType="1"/>
          </p:cNvCxnSpPr>
          <p:nvPr/>
        </p:nvCxnSpPr>
        <p:spPr bwMode="auto">
          <a:xfrm>
            <a:off x="6065291" y="5864689"/>
            <a:ext cx="2952000" cy="0"/>
          </a:xfrm>
          <a:prstGeom prst="line">
            <a:avLst/>
          </a:prstGeom>
          <a:noFill/>
          <a:ln w="19050" algn="ctr">
            <a:solidFill>
              <a:schemeClr val="tx1"/>
            </a:solidFill>
            <a:prstDash val="solid"/>
            <a:round/>
            <a:headEnd/>
            <a:tailEnd/>
          </a:ln>
        </p:spPr>
      </p:cxnSp>
      <p:cxnSp>
        <p:nvCxnSpPr>
          <p:cNvPr id="25" name="Straight Connector 19"/>
          <p:cNvCxnSpPr>
            <a:cxnSpLocks noChangeShapeType="1"/>
          </p:cNvCxnSpPr>
          <p:nvPr/>
        </p:nvCxnSpPr>
        <p:spPr bwMode="auto">
          <a:xfrm>
            <a:off x="8207912" y="6119666"/>
            <a:ext cx="756000" cy="4988"/>
          </a:xfrm>
          <a:prstGeom prst="line">
            <a:avLst/>
          </a:prstGeom>
          <a:noFill/>
          <a:ln w="19050" algn="ctr">
            <a:solidFill>
              <a:schemeClr val="tx1"/>
            </a:solidFill>
            <a:round/>
            <a:headEnd/>
            <a:tailEnd/>
          </a:ln>
        </p:spPr>
      </p:cxnSp>
      <p:cxnSp>
        <p:nvCxnSpPr>
          <p:cNvPr id="26" name="Straight Connector 19"/>
          <p:cNvCxnSpPr>
            <a:cxnSpLocks noChangeShapeType="1"/>
          </p:cNvCxnSpPr>
          <p:nvPr/>
        </p:nvCxnSpPr>
        <p:spPr bwMode="auto">
          <a:xfrm>
            <a:off x="9179012" y="6124654"/>
            <a:ext cx="1081575" cy="4988"/>
          </a:xfrm>
          <a:prstGeom prst="line">
            <a:avLst/>
          </a:prstGeom>
          <a:noFill/>
          <a:ln w="19050" algn="ctr">
            <a:solidFill>
              <a:schemeClr val="tx1"/>
            </a:solidFill>
            <a:round/>
            <a:headEnd/>
            <a:tailEnd/>
          </a:ln>
        </p:spPr>
      </p:cxnSp>
      <p:grpSp>
        <p:nvGrpSpPr>
          <p:cNvPr id="27" name="Group 412"/>
          <p:cNvGrpSpPr/>
          <p:nvPr/>
        </p:nvGrpSpPr>
        <p:grpSpPr>
          <a:xfrm rot="2678404">
            <a:off x="3554301" y="5993943"/>
            <a:ext cx="208293" cy="223837"/>
            <a:chOff x="7912112" y="3427262"/>
            <a:chExt cx="1322503" cy="1276936"/>
          </a:xfrm>
        </p:grpSpPr>
        <p:cxnSp>
          <p:nvCxnSpPr>
            <p:cNvPr id="28" name="Curved Connector 41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29" name="Curved Connector 41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30" name="Straight Connector 19"/>
          <p:cNvCxnSpPr>
            <a:cxnSpLocks noChangeShapeType="1"/>
          </p:cNvCxnSpPr>
          <p:nvPr/>
        </p:nvCxnSpPr>
        <p:spPr bwMode="auto">
          <a:xfrm flipV="1">
            <a:off x="3505703" y="6105862"/>
            <a:ext cx="288000" cy="1"/>
          </a:xfrm>
          <a:prstGeom prst="line">
            <a:avLst/>
          </a:prstGeom>
          <a:noFill/>
          <a:ln w="19050" algn="ctr">
            <a:solidFill>
              <a:schemeClr val="tx1"/>
            </a:solidFill>
            <a:prstDash val="dash"/>
            <a:round/>
            <a:headEnd/>
            <a:tailEnd/>
          </a:ln>
        </p:spPr>
      </p:cxnSp>
      <p:grpSp>
        <p:nvGrpSpPr>
          <p:cNvPr id="31" name="Group 416"/>
          <p:cNvGrpSpPr/>
          <p:nvPr/>
        </p:nvGrpSpPr>
        <p:grpSpPr>
          <a:xfrm rot="2678404">
            <a:off x="3390661" y="5363742"/>
            <a:ext cx="208293" cy="223837"/>
            <a:chOff x="7912112" y="3427262"/>
            <a:chExt cx="1322503" cy="1276936"/>
          </a:xfrm>
        </p:grpSpPr>
        <p:cxnSp>
          <p:nvCxnSpPr>
            <p:cNvPr id="32" name="Curved Connector 417"/>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33" name="Curved Connector 418"/>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34" name="Straight Connector 19"/>
          <p:cNvCxnSpPr>
            <a:cxnSpLocks noChangeShapeType="1"/>
          </p:cNvCxnSpPr>
          <p:nvPr/>
        </p:nvCxnSpPr>
        <p:spPr bwMode="auto">
          <a:xfrm flipV="1">
            <a:off x="3342063" y="5475661"/>
            <a:ext cx="288000" cy="1"/>
          </a:xfrm>
          <a:prstGeom prst="line">
            <a:avLst/>
          </a:prstGeom>
          <a:noFill/>
          <a:ln w="19050" algn="ctr">
            <a:solidFill>
              <a:schemeClr val="tx1"/>
            </a:solidFill>
            <a:prstDash val="dash"/>
            <a:round/>
            <a:headEnd/>
            <a:tailEnd/>
          </a:ln>
        </p:spPr>
      </p:cxnSp>
      <p:grpSp>
        <p:nvGrpSpPr>
          <p:cNvPr id="35" name="Group 420"/>
          <p:cNvGrpSpPr/>
          <p:nvPr/>
        </p:nvGrpSpPr>
        <p:grpSpPr>
          <a:xfrm>
            <a:off x="5777291" y="5765484"/>
            <a:ext cx="288000" cy="223837"/>
            <a:chOff x="2762728" y="4654038"/>
            <a:chExt cx="288000" cy="223837"/>
          </a:xfrm>
        </p:grpSpPr>
        <p:grpSp>
          <p:nvGrpSpPr>
            <p:cNvPr id="36" name="Group 421"/>
            <p:cNvGrpSpPr/>
            <p:nvPr/>
          </p:nvGrpSpPr>
          <p:grpSpPr>
            <a:xfrm rot="2678404">
              <a:off x="2811326" y="4654038"/>
              <a:ext cx="208293" cy="223837"/>
              <a:chOff x="7912112" y="3427262"/>
              <a:chExt cx="1322503" cy="1276936"/>
            </a:xfrm>
          </p:grpSpPr>
          <p:cxnSp>
            <p:nvCxnSpPr>
              <p:cNvPr id="38" name="Curved Connector 42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39" name="Curved Connector 42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37"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40" name="Group 425"/>
          <p:cNvGrpSpPr/>
          <p:nvPr/>
        </p:nvGrpSpPr>
        <p:grpSpPr>
          <a:xfrm>
            <a:off x="8963912" y="6010104"/>
            <a:ext cx="288000" cy="223837"/>
            <a:chOff x="8231156" y="5143103"/>
            <a:chExt cx="288000" cy="223837"/>
          </a:xfrm>
        </p:grpSpPr>
        <p:grpSp>
          <p:nvGrpSpPr>
            <p:cNvPr id="41" name="Group 426"/>
            <p:cNvGrpSpPr/>
            <p:nvPr/>
          </p:nvGrpSpPr>
          <p:grpSpPr>
            <a:xfrm rot="2678404">
              <a:off x="8279754" y="5143103"/>
              <a:ext cx="208293" cy="223837"/>
              <a:chOff x="7912112" y="3427262"/>
              <a:chExt cx="1322503" cy="1276936"/>
            </a:xfrm>
          </p:grpSpPr>
          <p:cxnSp>
            <p:nvCxnSpPr>
              <p:cNvPr id="43" name="Curved Connector 428"/>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4" name="Curved Connector 429"/>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2" name="Straight Connector 19"/>
            <p:cNvCxnSpPr>
              <a:cxnSpLocks noChangeShapeType="1"/>
            </p:cNvCxnSpPr>
            <p:nvPr/>
          </p:nvCxnSpPr>
          <p:spPr bwMode="auto">
            <a:xfrm flipV="1">
              <a:off x="8231156" y="5255022"/>
              <a:ext cx="288000" cy="1"/>
            </a:xfrm>
            <a:prstGeom prst="line">
              <a:avLst/>
            </a:prstGeom>
            <a:noFill/>
            <a:ln w="19050" algn="ctr">
              <a:solidFill>
                <a:schemeClr val="tx1"/>
              </a:solidFill>
              <a:prstDash val="dash"/>
              <a:round/>
              <a:headEnd/>
              <a:tailEnd/>
            </a:ln>
          </p:spPr>
        </p:cxnSp>
      </p:grpSp>
      <p:grpSp>
        <p:nvGrpSpPr>
          <p:cNvPr id="45" name="Group 430"/>
          <p:cNvGrpSpPr/>
          <p:nvPr/>
        </p:nvGrpSpPr>
        <p:grpSpPr>
          <a:xfrm>
            <a:off x="8811194" y="5369794"/>
            <a:ext cx="288000" cy="223837"/>
            <a:chOff x="2762728" y="4654038"/>
            <a:chExt cx="288000" cy="223837"/>
          </a:xfrm>
        </p:grpSpPr>
        <p:grpSp>
          <p:nvGrpSpPr>
            <p:cNvPr id="46" name="Group 431"/>
            <p:cNvGrpSpPr/>
            <p:nvPr/>
          </p:nvGrpSpPr>
          <p:grpSpPr>
            <a:xfrm rot="2678404">
              <a:off x="2811326" y="4654038"/>
              <a:ext cx="208293" cy="223837"/>
              <a:chOff x="7912112" y="3427262"/>
              <a:chExt cx="1322503" cy="1276936"/>
            </a:xfrm>
          </p:grpSpPr>
          <p:cxnSp>
            <p:nvCxnSpPr>
              <p:cNvPr id="48" name="Curved Connector 43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9" name="Curved Connector 43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7"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sp>
        <p:nvSpPr>
          <p:cNvPr id="50" name="TextBox 83"/>
          <p:cNvSpPr txBox="1">
            <a:spLocks noChangeArrowheads="1"/>
          </p:cNvSpPr>
          <p:nvPr/>
        </p:nvSpPr>
        <p:spPr bwMode="auto">
          <a:xfrm>
            <a:off x="4638826" y="6310949"/>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cxnSp>
        <p:nvCxnSpPr>
          <p:cNvPr id="51" name="Straight Connector 70"/>
          <p:cNvCxnSpPr>
            <a:cxnSpLocks noChangeShapeType="1"/>
          </p:cNvCxnSpPr>
          <p:nvPr/>
        </p:nvCxnSpPr>
        <p:spPr bwMode="auto">
          <a:xfrm>
            <a:off x="3899091" y="5441068"/>
            <a:ext cx="5467852" cy="40645"/>
          </a:xfrm>
          <a:prstGeom prst="line">
            <a:avLst/>
          </a:prstGeom>
          <a:noFill/>
          <a:ln w="60325" algn="ctr">
            <a:solidFill>
              <a:srgbClr val="FFC000"/>
            </a:solidFill>
            <a:round/>
            <a:headEnd/>
            <a:tailEnd/>
          </a:ln>
          <a:extLst>
            <a:ext uri="{909E8E84-426E-40DD-AFC4-6F175D3DCCD1}">
              <a14:hiddenFill xmlns:a14="http://schemas.microsoft.com/office/drawing/2010/main">
                <a:noFill/>
              </a14:hiddenFill>
            </a:ext>
          </a:extLst>
        </p:spPr>
      </p:cxnSp>
      <p:grpSp>
        <p:nvGrpSpPr>
          <p:cNvPr id="52" name="Groep 32"/>
          <p:cNvGrpSpPr>
            <a:grpSpLocks/>
          </p:cNvGrpSpPr>
          <p:nvPr/>
        </p:nvGrpSpPr>
        <p:grpSpPr bwMode="auto">
          <a:xfrm>
            <a:off x="8135322" y="5381803"/>
            <a:ext cx="142875" cy="144462"/>
            <a:chOff x="3707904" y="4869160"/>
            <a:chExt cx="144016" cy="144016"/>
          </a:xfrm>
        </p:grpSpPr>
        <p:cxnSp>
          <p:nvCxnSpPr>
            <p:cNvPr id="53"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54"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sp>
        <p:nvSpPr>
          <p:cNvPr id="55" name="TextBox 459"/>
          <p:cNvSpPr txBox="1"/>
          <p:nvPr/>
        </p:nvSpPr>
        <p:spPr>
          <a:xfrm>
            <a:off x="7446519" y="5346556"/>
            <a:ext cx="357790" cy="246221"/>
          </a:xfrm>
          <a:prstGeom prst="rect">
            <a:avLst/>
          </a:prstGeom>
          <a:solidFill>
            <a:schemeClr val="bg1"/>
          </a:solidFill>
        </p:spPr>
        <p:txBody>
          <a:bodyPr wrap="none" tIns="0" bIns="0" rtlCol="0">
            <a:spAutoFit/>
          </a:bodyPr>
          <a:lstStyle/>
          <a:p>
            <a:r>
              <a:rPr lang="en-GB" sz="1600" b="1"/>
              <a:t>III</a:t>
            </a:r>
            <a:endParaRPr lang="fr-FR" sz="1600" b="1"/>
          </a:p>
        </p:txBody>
      </p:sp>
      <p:grpSp>
        <p:nvGrpSpPr>
          <p:cNvPr id="56" name="Groep 32"/>
          <p:cNvGrpSpPr>
            <a:grpSpLocks/>
          </p:cNvGrpSpPr>
          <p:nvPr/>
        </p:nvGrpSpPr>
        <p:grpSpPr bwMode="auto">
          <a:xfrm>
            <a:off x="4803368" y="5372571"/>
            <a:ext cx="142875" cy="144462"/>
            <a:chOff x="3707904" y="4869160"/>
            <a:chExt cx="144016" cy="144016"/>
          </a:xfrm>
        </p:grpSpPr>
        <p:cxnSp>
          <p:nvCxnSpPr>
            <p:cNvPr id="57"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58"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grpSp>
        <p:nvGrpSpPr>
          <p:cNvPr id="59" name="Group 389"/>
          <p:cNvGrpSpPr/>
          <p:nvPr/>
        </p:nvGrpSpPr>
        <p:grpSpPr>
          <a:xfrm>
            <a:off x="4269097" y="5273277"/>
            <a:ext cx="439737" cy="288925"/>
            <a:chOff x="1036638" y="4149725"/>
            <a:chExt cx="439737" cy="288925"/>
          </a:xfrm>
        </p:grpSpPr>
        <p:grpSp>
          <p:nvGrpSpPr>
            <p:cNvPr id="60" name="Group 99"/>
            <p:cNvGrpSpPr>
              <a:grpSpLocks/>
            </p:cNvGrpSpPr>
            <p:nvPr/>
          </p:nvGrpSpPr>
          <p:grpSpPr bwMode="auto">
            <a:xfrm flipH="1">
              <a:off x="1036638" y="4149725"/>
              <a:ext cx="439737" cy="288925"/>
              <a:chOff x="2262183" y="3861048"/>
              <a:chExt cx="439313" cy="288032"/>
            </a:xfrm>
          </p:grpSpPr>
          <p:grpSp>
            <p:nvGrpSpPr>
              <p:cNvPr id="63" name="Group 278"/>
              <p:cNvGrpSpPr>
                <a:grpSpLocks/>
              </p:cNvGrpSpPr>
              <p:nvPr/>
            </p:nvGrpSpPr>
            <p:grpSpPr bwMode="auto">
              <a:xfrm flipH="1" flipV="1">
                <a:off x="2262183" y="3877764"/>
                <a:ext cx="246617" cy="271316"/>
                <a:chOff x="3106737" y="3862387"/>
                <a:chExt cx="385763" cy="311151"/>
              </a:xfrm>
            </p:grpSpPr>
            <p:sp>
              <p:nvSpPr>
                <p:cNvPr id="65"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6"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7"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8"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64"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61"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2"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grpSp>
        <p:nvGrpSpPr>
          <p:cNvPr id="69" name="Group 99"/>
          <p:cNvGrpSpPr>
            <a:grpSpLocks/>
          </p:cNvGrpSpPr>
          <p:nvPr/>
        </p:nvGrpSpPr>
        <p:grpSpPr bwMode="auto">
          <a:xfrm>
            <a:off x="8360084" y="5296330"/>
            <a:ext cx="439738" cy="288925"/>
            <a:chOff x="2262183" y="3861048"/>
            <a:chExt cx="439313" cy="288032"/>
          </a:xfrm>
        </p:grpSpPr>
        <p:grpSp>
          <p:nvGrpSpPr>
            <p:cNvPr id="70" name="Group 278"/>
            <p:cNvGrpSpPr>
              <a:grpSpLocks/>
            </p:cNvGrpSpPr>
            <p:nvPr/>
          </p:nvGrpSpPr>
          <p:grpSpPr bwMode="auto">
            <a:xfrm flipH="1" flipV="1">
              <a:off x="2262183" y="3877764"/>
              <a:ext cx="246617" cy="271316"/>
              <a:chOff x="3106737" y="3862387"/>
              <a:chExt cx="385763" cy="311151"/>
            </a:xfrm>
          </p:grpSpPr>
          <p:sp>
            <p:nvSpPr>
              <p:cNvPr id="72"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73"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74"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75"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71"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76" name="ZoneTexte 75"/>
          <p:cNvSpPr txBox="1"/>
          <p:nvPr/>
        </p:nvSpPr>
        <p:spPr>
          <a:xfrm>
            <a:off x="4455958" y="5560812"/>
            <a:ext cx="851299" cy="246221"/>
          </a:xfrm>
          <a:prstGeom prst="rect">
            <a:avLst/>
          </a:prstGeom>
          <a:noFill/>
        </p:spPr>
        <p:txBody>
          <a:bodyPr wrap="square" rtlCol="0">
            <a:spAutoFit/>
          </a:bodyPr>
          <a:lstStyle/>
          <a:p>
            <a:r>
              <a:rPr lang="nl-BE" sz="1000">
                <a:solidFill>
                  <a:schemeClr val="accent1"/>
                </a:solidFill>
              </a:rPr>
              <a:t>41.250</a:t>
            </a:r>
          </a:p>
        </p:txBody>
      </p:sp>
      <p:sp>
        <p:nvSpPr>
          <p:cNvPr id="77" name="ZoneTexte 76"/>
          <p:cNvSpPr txBox="1"/>
          <p:nvPr/>
        </p:nvSpPr>
        <p:spPr>
          <a:xfrm>
            <a:off x="7767447" y="5595959"/>
            <a:ext cx="851299" cy="246221"/>
          </a:xfrm>
          <a:prstGeom prst="rect">
            <a:avLst/>
          </a:prstGeom>
          <a:noFill/>
        </p:spPr>
        <p:txBody>
          <a:bodyPr wrap="square" rtlCol="0">
            <a:spAutoFit/>
          </a:bodyPr>
          <a:lstStyle/>
          <a:p>
            <a:r>
              <a:rPr lang="nl-BE" sz="1000">
                <a:solidFill>
                  <a:schemeClr val="accent1"/>
                </a:solidFill>
              </a:rPr>
              <a:t>41.550</a:t>
            </a:r>
          </a:p>
        </p:txBody>
      </p:sp>
      <p:sp>
        <p:nvSpPr>
          <p:cNvPr id="78" name="ZoneTexte 77"/>
          <p:cNvSpPr txBox="1"/>
          <p:nvPr/>
        </p:nvSpPr>
        <p:spPr>
          <a:xfrm>
            <a:off x="3368053" y="4992021"/>
            <a:ext cx="851299" cy="246221"/>
          </a:xfrm>
          <a:prstGeom prst="rect">
            <a:avLst/>
          </a:prstGeom>
          <a:noFill/>
        </p:spPr>
        <p:txBody>
          <a:bodyPr wrap="square" rtlCol="0">
            <a:spAutoFit/>
          </a:bodyPr>
          <a:lstStyle/>
          <a:p>
            <a:r>
              <a:rPr lang="nl-BE" sz="1000">
                <a:solidFill>
                  <a:schemeClr val="accent1"/>
                </a:solidFill>
              </a:rPr>
              <a:t>AW 03U</a:t>
            </a:r>
          </a:p>
        </p:txBody>
      </p:sp>
      <p:sp>
        <p:nvSpPr>
          <p:cNvPr id="79" name="ZoneTexte 78"/>
          <p:cNvSpPr txBox="1"/>
          <p:nvPr/>
        </p:nvSpPr>
        <p:spPr>
          <a:xfrm>
            <a:off x="8874371" y="5073631"/>
            <a:ext cx="851299" cy="246221"/>
          </a:xfrm>
          <a:prstGeom prst="rect">
            <a:avLst/>
          </a:prstGeom>
          <a:noFill/>
        </p:spPr>
        <p:txBody>
          <a:bodyPr wrap="square" rtlCol="0">
            <a:spAutoFit/>
          </a:bodyPr>
          <a:lstStyle/>
          <a:p>
            <a:r>
              <a:rPr lang="nl-BE" sz="1000">
                <a:solidFill>
                  <a:schemeClr val="accent1"/>
                </a:solidFill>
              </a:rPr>
              <a:t>AW 05G</a:t>
            </a:r>
          </a:p>
        </p:txBody>
      </p:sp>
      <p:sp>
        <p:nvSpPr>
          <p:cNvPr id="80" name="TextBox 402"/>
          <p:cNvSpPr txBox="1"/>
          <p:nvPr/>
        </p:nvSpPr>
        <p:spPr>
          <a:xfrm>
            <a:off x="1580340" y="4992021"/>
            <a:ext cx="345533" cy="261610"/>
          </a:xfrm>
          <a:prstGeom prst="rect">
            <a:avLst/>
          </a:prstGeom>
          <a:noFill/>
        </p:spPr>
        <p:txBody>
          <a:bodyPr wrap="square" rtlCol="0">
            <a:spAutoFit/>
          </a:bodyPr>
          <a:lstStyle/>
          <a:p>
            <a:r>
              <a:rPr lang="en-GB" sz="1100" b="1"/>
              <a:t>A</a:t>
            </a:r>
            <a:endParaRPr lang="fr-FR" sz="1100" b="1"/>
          </a:p>
        </p:txBody>
      </p:sp>
      <p:cxnSp>
        <p:nvCxnSpPr>
          <p:cNvPr id="81" name="Straight Connector 70"/>
          <p:cNvCxnSpPr>
            <a:cxnSpLocks noChangeShapeType="1"/>
          </p:cNvCxnSpPr>
          <p:nvPr/>
        </p:nvCxnSpPr>
        <p:spPr bwMode="auto">
          <a:xfrm>
            <a:off x="4156543" y="5868701"/>
            <a:ext cx="4869751" cy="15361"/>
          </a:xfrm>
          <a:prstGeom prst="line">
            <a:avLst/>
          </a:prstGeom>
          <a:noFill/>
          <a:ln w="60325" algn="ctr">
            <a:solidFill>
              <a:srgbClr val="FFC000"/>
            </a:solidFill>
            <a:round/>
            <a:headEnd/>
            <a:tailEnd/>
          </a:ln>
          <a:extLst>
            <a:ext uri="{909E8E84-426E-40DD-AFC4-6F175D3DCCD1}">
              <a14:hiddenFill xmlns:a14="http://schemas.microsoft.com/office/drawing/2010/main">
                <a:noFill/>
              </a14:hiddenFill>
            </a:ext>
          </a:extLst>
        </p:spPr>
      </p:cxnSp>
      <p:sp>
        <p:nvSpPr>
          <p:cNvPr id="82" name="TextBox 459"/>
          <p:cNvSpPr txBox="1"/>
          <p:nvPr/>
        </p:nvSpPr>
        <p:spPr>
          <a:xfrm>
            <a:off x="7291028" y="5721390"/>
            <a:ext cx="378630" cy="246221"/>
          </a:xfrm>
          <a:prstGeom prst="rect">
            <a:avLst/>
          </a:prstGeom>
          <a:solidFill>
            <a:schemeClr val="bg1"/>
          </a:solidFill>
        </p:spPr>
        <p:txBody>
          <a:bodyPr wrap="none" tIns="0" bIns="0" rtlCol="0">
            <a:spAutoFit/>
          </a:bodyPr>
          <a:lstStyle/>
          <a:p>
            <a:r>
              <a:rPr lang="en-GB" sz="1600" b="1"/>
              <a:t>IV</a:t>
            </a:r>
            <a:endParaRPr lang="fr-FR" sz="1600" b="1"/>
          </a:p>
        </p:txBody>
      </p:sp>
      <p:cxnSp>
        <p:nvCxnSpPr>
          <p:cNvPr id="83" name="Straight Connector 70"/>
          <p:cNvCxnSpPr>
            <a:cxnSpLocks noChangeShapeType="1"/>
          </p:cNvCxnSpPr>
          <p:nvPr/>
        </p:nvCxnSpPr>
        <p:spPr bwMode="auto">
          <a:xfrm>
            <a:off x="3713215" y="6110436"/>
            <a:ext cx="5750441" cy="14218"/>
          </a:xfrm>
          <a:prstGeom prst="line">
            <a:avLst/>
          </a:prstGeom>
          <a:noFill/>
          <a:ln w="60325" algn="ctr">
            <a:solidFill>
              <a:schemeClr val="accent3"/>
            </a:solidFill>
            <a:round/>
            <a:headEnd/>
            <a:tailEnd/>
          </a:ln>
          <a:extLst>
            <a:ext uri="{909E8E84-426E-40DD-AFC4-6F175D3DCCD1}">
              <a14:hiddenFill xmlns:a14="http://schemas.microsoft.com/office/drawing/2010/main">
                <a:noFill/>
              </a14:hiddenFill>
            </a:ext>
          </a:extLst>
        </p:spPr>
      </p:cxnSp>
      <p:sp>
        <p:nvSpPr>
          <p:cNvPr id="84" name="TextBox 387"/>
          <p:cNvSpPr txBox="1"/>
          <p:nvPr/>
        </p:nvSpPr>
        <p:spPr>
          <a:xfrm>
            <a:off x="6518901" y="6005969"/>
            <a:ext cx="320922" cy="246221"/>
          </a:xfrm>
          <a:prstGeom prst="rect">
            <a:avLst/>
          </a:prstGeom>
          <a:solidFill>
            <a:schemeClr val="bg1"/>
          </a:solidFill>
        </p:spPr>
        <p:txBody>
          <a:bodyPr wrap="none" tIns="0" bIns="0" rtlCol="0">
            <a:spAutoFit/>
          </a:bodyPr>
          <a:lstStyle/>
          <a:p>
            <a:r>
              <a:rPr lang="en-GB" sz="1600" b="1"/>
              <a:t>V</a:t>
            </a:r>
            <a:endParaRPr lang="fr-FR" sz="1600" b="1"/>
          </a:p>
        </p:txBody>
      </p:sp>
      <p:grpSp>
        <p:nvGrpSpPr>
          <p:cNvPr id="85" name="Group 99"/>
          <p:cNvGrpSpPr>
            <a:grpSpLocks/>
          </p:cNvGrpSpPr>
          <p:nvPr/>
        </p:nvGrpSpPr>
        <p:grpSpPr bwMode="auto">
          <a:xfrm flipH="1" flipV="1">
            <a:off x="4849709" y="6019296"/>
            <a:ext cx="439738" cy="288925"/>
            <a:chOff x="2262183" y="3861048"/>
            <a:chExt cx="439313" cy="288032"/>
          </a:xfrm>
        </p:grpSpPr>
        <p:grpSp>
          <p:nvGrpSpPr>
            <p:cNvPr id="86" name="Group 278"/>
            <p:cNvGrpSpPr>
              <a:grpSpLocks/>
            </p:cNvGrpSpPr>
            <p:nvPr/>
          </p:nvGrpSpPr>
          <p:grpSpPr bwMode="auto">
            <a:xfrm flipH="1" flipV="1">
              <a:off x="2262183" y="3877764"/>
              <a:ext cx="246617" cy="271316"/>
              <a:chOff x="3106737" y="3862387"/>
              <a:chExt cx="385763" cy="311151"/>
            </a:xfrm>
          </p:grpSpPr>
          <p:sp>
            <p:nvSpPr>
              <p:cNvPr id="88"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9"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0"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1"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87"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grpSp>
        <p:nvGrpSpPr>
          <p:cNvPr id="92" name="Group 373"/>
          <p:cNvGrpSpPr/>
          <p:nvPr/>
        </p:nvGrpSpPr>
        <p:grpSpPr>
          <a:xfrm flipH="1" flipV="1">
            <a:off x="8149201" y="6026550"/>
            <a:ext cx="439737" cy="288925"/>
            <a:chOff x="1036638" y="4149725"/>
            <a:chExt cx="439737" cy="288925"/>
          </a:xfrm>
        </p:grpSpPr>
        <p:grpSp>
          <p:nvGrpSpPr>
            <p:cNvPr id="93" name="Group 99"/>
            <p:cNvGrpSpPr>
              <a:grpSpLocks/>
            </p:cNvGrpSpPr>
            <p:nvPr/>
          </p:nvGrpSpPr>
          <p:grpSpPr bwMode="auto">
            <a:xfrm flipH="1">
              <a:off x="1036638" y="4149725"/>
              <a:ext cx="439737" cy="288925"/>
              <a:chOff x="2262183" y="3861048"/>
              <a:chExt cx="439313" cy="288032"/>
            </a:xfrm>
          </p:grpSpPr>
          <p:grpSp>
            <p:nvGrpSpPr>
              <p:cNvPr id="96" name="Group 278"/>
              <p:cNvGrpSpPr>
                <a:grpSpLocks/>
              </p:cNvGrpSpPr>
              <p:nvPr/>
            </p:nvGrpSpPr>
            <p:grpSpPr bwMode="auto">
              <a:xfrm flipH="1" flipV="1">
                <a:off x="2262183" y="3877764"/>
                <a:ext cx="246617" cy="271316"/>
                <a:chOff x="3106737" y="3862387"/>
                <a:chExt cx="385763" cy="311151"/>
              </a:xfrm>
            </p:grpSpPr>
            <p:sp>
              <p:nvSpPr>
                <p:cNvPr id="98"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9"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00"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01"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97"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94"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5"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pic>
        <p:nvPicPr>
          <p:cNvPr id="102"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960" y="3236370"/>
            <a:ext cx="1237872" cy="885314"/>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314" y="3228371"/>
            <a:ext cx="1237872" cy="885314"/>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4"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912" y="3219364"/>
            <a:ext cx="1237872" cy="885314"/>
          </a:xfrm>
          <a:prstGeom prst="rect">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105" name="TextBox 459"/>
          <p:cNvSpPr txBox="1"/>
          <p:nvPr/>
        </p:nvSpPr>
        <p:spPr>
          <a:xfrm>
            <a:off x="3616042" y="4205874"/>
            <a:ext cx="357790" cy="246221"/>
          </a:xfrm>
          <a:prstGeom prst="rect">
            <a:avLst/>
          </a:prstGeom>
          <a:solidFill>
            <a:schemeClr val="bg1"/>
          </a:solidFill>
        </p:spPr>
        <p:txBody>
          <a:bodyPr wrap="none" tIns="0" bIns="0" rtlCol="0">
            <a:spAutoFit/>
          </a:bodyPr>
          <a:lstStyle/>
          <a:p>
            <a:r>
              <a:rPr lang="en-GB" sz="1600" b="1"/>
              <a:t>III</a:t>
            </a:r>
            <a:endParaRPr lang="fr-FR" sz="1600" b="1"/>
          </a:p>
        </p:txBody>
      </p:sp>
      <p:sp>
        <p:nvSpPr>
          <p:cNvPr id="106" name="TextBox 459"/>
          <p:cNvSpPr txBox="1"/>
          <p:nvPr/>
        </p:nvSpPr>
        <p:spPr>
          <a:xfrm>
            <a:off x="5411470" y="4192676"/>
            <a:ext cx="378630" cy="246221"/>
          </a:xfrm>
          <a:prstGeom prst="rect">
            <a:avLst/>
          </a:prstGeom>
          <a:solidFill>
            <a:schemeClr val="bg1"/>
          </a:solidFill>
        </p:spPr>
        <p:txBody>
          <a:bodyPr wrap="none" tIns="0" bIns="0" rtlCol="0">
            <a:spAutoFit/>
          </a:bodyPr>
          <a:lstStyle/>
          <a:p>
            <a:r>
              <a:rPr lang="en-GB" sz="1600" b="1"/>
              <a:t>IV</a:t>
            </a:r>
            <a:endParaRPr lang="fr-FR" sz="1600" b="1"/>
          </a:p>
        </p:txBody>
      </p:sp>
      <p:sp>
        <p:nvSpPr>
          <p:cNvPr id="107" name="TextBox 387"/>
          <p:cNvSpPr txBox="1"/>
          <p:nvPr/>
        </p:nvSpPr>
        <p:spPr>
          <a:xfrm>
            <a:off x="10201784" y="4181755"/>
            <a:ext cx="320922" cy="246221"/>
          </a:xfrm>
          <a:prstGeom prst="rect">
            <a:avLst/>
          </a:prstGeom>
          <a:solidFill>
            <a:schemeClr val="bg1"/>
          </a:solidFill>
        </p:spPr>
        <p:txBody>
          <a:bodyPr wrap="none" tIns="0" bIns="0" rtlCol="0">
            <a:spAutoFit/>
          </a:bodyPr>
          <a:lstStyle/>
          <a:p>
            <a:r>
              <a:rPr lang="en-GB" sz="1600" b="1"/>
              <a:t>V</a:t>
            </a:r>
            <a:endParaRPr lang="fr-FR" sz="1600" b="1"/>
          </a:p>
        </p:txBody>
      </p:sp>
      <p:pic>
        <p:nvPicPr>
          <p:cNvPr id="112" name="Image 111"/>
          <p:cNvPicPr>
            <a:picLocks noChangeAspect="1"/>
          </p:cNvPicPr>
          <p:nvPr/>
        </p:nvPicPr>
        <p:blipFill>
          <a:blip r:embed="rId4"/>
          <a:stretch>
            <a:fillRect/>
          </a:stretch>
        </p:blipFill>
        <p:spPr>
          <a:xfrm>
            <a:off x="7851801" y="3219038"/>
            <a:ext cx="840640" cy="1214258"/>
          </a:xfrm>
          <a:prstGeom prst="rect">
            <a:avLst/>
          </a:prstGeom>
        </p:spPr>
      </p:pic>
      <p:pic>
        <p:nvPicPr>
          <p:cNvPr id="113" name="Image 112"/>
          <p:cNvPicPr>
            <a:picLocks noChangeAspect="1"/>
          </p:cNvPicPr>
          <p:nvPr/>
        </p:nvPicPr>
        <p:blipFill>
          <a:blip r:embed="rId5"/>
          <a:stretch>
            <a:fillRect/>
          </a:stretch>
        </p:blipFill>
        <p:spPr>
          <a:xfrm>
            <a:off x="1551139" y="3208830"/>
            <a:ext cx="873488" cy="1261705"/>
          </a:xfrm>
          <a:prstGeom prst="rect">
            <a:avLst/>
          </a:prstGeom>
        </p:spPr>
      </p:pic>
    </p:spTree>
    <p:extLst>
      <p:ext uri="{BB962C8B-B14F-4D97-AF65-F5344CB8AC3E}">
        <p14:creationId xmlns:p14="http://schemas.microsoft.com/office/powerpoint/2010/main" val="2184965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26</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644999" y="636189"/>
            <a:ext cx="10858859" cy="478554"/>
          </a:xfrm>
        </p:spPr>
        <p:txBody>
          <a:bodyPr/>
          <a:lstStyle/>
          <a:p>
            <a:r>
              <a:rPr lang="nl-BE" sz="2800"/>
              <a:t>Application de la procédure</a:t>
            </a:r>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748981" y="1338632"/>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285431" y="1192582"/>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07631" y="1494906"/>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5. Contrôle de la demande</a:t>
            </a: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107631" y="4210174"/>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6. Introduction de la demande de travail</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553321" y="1192582"/>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Le chef de travail Infrabel vérifie si les informations communiquées dans la demande correspondent à celles reprises aux documents en sa possession (BNX et documents travaux).</a:t>
            </a:r>
          </a:p>
        </p:txBody>
      </p:sp>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782208" y="4210174"/>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Le chef de travail d’Infrabel (ARET) : </a:t>
            </a:r>
          </a:p>
          <a:p>
            <a:pPr marL="285750" indent="-285750" algn="just">
              <a:buClr>
                <a:schemeClr val="bg2"/>
              </a:buClr>
              <a:buFont typeface="Arial" panose="020B0604020202020204" pitchFamily="34" charset="0"/>
              <a:buChar char="•"/>
            </a:pPr>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procède à l’instauration des mesures de sécurité (mise hors service de(s) voie(s) / mise hors tension de la caténaire) ;</a:t>
            </a:r>
          </a:p>
          <a:p>
            <a:pPr marL="285750" indent="-285750" algn="just">
              <a:buClr>
                <a:schemeClr val="bg2"/>
              </a:buClr>
              <a:buFont typeface="Arial" panose="020B0604020202020204" pitchFamily="34" charset="0"/>
              <a:buChar char="•"/>
            </a:pPr>
            <a:r>
              <a:rPr lang="fr-FR" sz="1400">
                <a:solidFill>
                  <a:schemeClr val="accent2"/>
                </a:solidFill>
                <a:ea typeface="Calibri" panose="020F0502020204030204" pitchFamily="34" charset="0"/>
                <a:cs typeface="Times New Roman" panose="02020603050405020304" pitchFamily="18" charset="0"/>
              </a:rPr>
              <a:t>l</a:t>
            </a:r>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orsque les mesures de sécurité sont appliquées, complète ensuite la(es) rubriques B (et C) du formulaire I427.</a:t>
            </a:r>
          </a:p>
        </p:txBody>
      </p:sp>
      <p:pic>
        <p:nvPicPr>
          <p:cNvPr id="18" name="Image 17">
            <a:extLst>
              <a:ext uri="{FF2B5EF4-FFF2-40B4-BE49-F238E27FC236}">
                <a16:creationId xmlns:a16="http://schemas.microsoft.com/office/drawing/2014/main" id="{D987DEA8-7907-4428-B854-196496195B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36596" y="1797019"/>
            <a:ext cx="6148070" cy="1562100"/>
          </a:xfrm>
          <a:prstGeom prst="rect">
            <a:avLst/>
          </a:prstGeom>
          <a:noFill/>
        </p:spPr>
      </p:pic>
      <p:sp>
        <p:nvSpPr>
          <p:cNvPr id="22" name="Rectangle 21">
            <a:extLst>
              <a:ext uri="{FF2B5EF4-FFF2-40B4-BE49-F238E27FC236}">
                <a16:creationId xmlns:a16="http://schemas.microsoft.com/office/drawing/2014/main" id="{1FBCD478-4F4B-45C6-9512-075A04DD9D13}"/>
              </a:ext>
            </a:extLst>
          </p:cNvPr>
          <p:cNvSpPr/>
          <p:nvPr/>
        </p:nvSpPr>
        <p:spPr>
          <a:xfrm>
            <a:off x="6432123" y="2422206"/>
            <a:ext cx="1295400" cy="9334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23" name="Image 22">
            <a:extLst>
              <a:ext uri="{FF2B5EF4-FFF2-40B4-BE49-F238E27FC236}">
                <a16:creationId xmlns:a16="http://schemas.microsoft.com/office/drawing/2014/main" id="{1FF5A707-36E2-4D56-864D-09EE7CC3FB2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9718" y="5018718"/>
            <a:ext cx="6148070" cy="1024890"/>
          </a:xfrm>
          <a:prstGeom prst="rect">
            <a:avLst/>
          </a:prstGeom>
          <a:noFill/>
        </p:spPr>
      </p:pic>
      <p:sp>
        <p:nvSpPr>
          <p:cNvPr id="26" name="Rectangle 25">
            <a:extLst>
              <a:ext uri="{FF2B5EF4-FFF2-40B4-BE49-F238E27FC236}">
                <a16:creationId xmlns:a16="http://schemas.microsoft.com/office/drawing/2014/main" id="{BA609A0A-5E07-4796-B711-B65FDAA2F02D}"/>
              </a:ext>
            </a:extLst>
          </p:cNvPr>
          <p:cNvSpPr/>
          <p:nvPr/>
        </p:nvSpPr>
        <p:spPr>
          <a:xfrm>
            <a:off x="1155273" y="5273966"/>
            <a:ext cx="3276600" cy="777240"/>
          </a:xfrm>
          <a:prstGeom prst="rect">
            <a:avLst/>
          </a:prstGeom>
          <a:noFill/>
          <a:ln w="38100">
            <a:solidFill>
              <a:srgbClr val="33AFE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7" name="Rectangle 26">
            <a:extLst>
              <a:ext uri="{FF2B5EF4-FFF2-40B4-BE49-F238E27FC236}">
                <a16:creationId xmlns:a16="http://schemas.microsoft.com/office/drawing/2014/main" id="{D375DCDC-C63F-48F0-AEA7-BAB3DED1198D}"/>
              </a:ext>
            </a:extLst>
          </p:cNvPr>
          <p:cNvSpPr/>
          <p:nvPr/>
        </p:nvSpPr>
        <p:spPr>
          <a:xfrm>
            <a:off x="4431873" y="5284764"/>
            <a:ext cx="1295400" cy="77724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25" name="Image 24">
            <a:extLst>
              <a:ext uri="{FF2B5EF4-FFF2-40B4-BE49-F238E27FC236}">
                <a16:creationId xmlns:a16="http://schemas.microsoft.com/office/drawing/2014/main" id="{ED7DD227-A4C0-4162-8ABE-CBA987B4A6F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284033" y="5491158"/>
            <a:ext cx="6219825" cy="1104900"/>
          </a:xfrm>
          <a:prstGeom prst="rect">
            <a:avLst/>
          </a:prstGeom>
          <a:noFill/>
        </p:spPr>
      </p:pic>
      <p:sp>
        <p:nvSpPr>
          <p:cNvPr id="28" name="Rectangle 27">
            <a:extLst>
              <a:ext uri="{FF2B5EF4-FFF2-40B4-BE49-F238E27FC236}">
                <a16:creationId xmlns:a16="http://schemas.microsoft.com/office/drawing/2014/main" id="{4B9AF192-55F8-4FE6-822D-5F354C7BFB89}"/>
              </a:ext>
            </a:extLst>
          </p:cNvPr>
          <p:cNvSpPr/>
          <p:nvPr/>
        </p:nvSpPr>
        <p:spPr>
          <a:xfrm>
            <a:off x="5308934" y="5760404"/>
            <a:ext cx="3276600" cy="8572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9" name="Rectangle 28">
            <a:extLst>
              <a:ext uri="{FF2B5EF4-FFF2-40B4-BE49-F238E27FC236}">
                <a16:creationId xmlns:a16="http://schemas.microsoft.com/office/drawing/2014/main" id="{C1F2368D-BAAC-42C9-A211-E2F26FCB1161}"/>
              </a:ext>
            </a:extLst>
          </p:cNvPr>
          <p:cNvSpPr/>
          <p:nvPr/>
        </p:nvSpPr>
        <p:spPr>
          <a:xfrm>
            <a:off x="8585534" y="5749606"/>
            <a:ext cx="1352550" cy="8572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Rectangle 19"/>
          <p:cNvSpPr/>
          <p:nvPr/>
        </p:nvSpPr>
        <p:spPr>
          <a:xfrm>
            <a:off x="1755313" y="3377252"/>
            <a:ext cx="8899585" cy="523220"/>
          </a:xfrm>
          <a:prstGeom prst="rect">
            <a:avLst/>
          </a:prstGeom>
        </p:spPr>
        <p:txBody>
          <a:bodyPr wrap="square">
            <a:spAutoFit/>
          </a:bodyPr>
          <a:lstStyle/>
          <a:p>
            <a:pPr algn="just">
              <a:spcAft>
                <a:spcPts val="0"/>
              </a:spcAft>
            </a:pPr>
            <a:r>
              <a:rPr lang="fr-FR" sz="1400" b="1">
                <a:solidFill>
                  <a:srgbClr val="C00000"/>
                </a:solidFill>
                <a:latin typeface="Calibri" panose="020F0502020204030204" pitchFamily="34" charset="0"/>
                <a:ea typeface="Calibri" panose="020F0502020204030204" pitchFamily="34" charset="0"/>
                <a:cs typeface="Times New Roman" panose="02020603050405020304" pitchFamily="18" charset="0"/>
              </a:rPr>
              <a:t>Aucune activité et aucun empiètement dans la voie (personnel et/ou matériel) n’est autorisé à ce moment.</a:t>
            </a:r>
            <a:r>
              <a:rPr lang="fr-FR" sz="1400" b="1">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fr-BE" sz="1400" b="1">
                <a:solidFill>
                  <a:schemeClr val="accent3"/>
                </a:solidFill>
                <a:latin typeface="Calibri" panose="020F0502020204030204" pitchFamily="34" charset="0"/>
                <a:ea typeface="Calibri" panose="020F0502020204030204" pitchFamily="34" charset="0"/>
                <a:cs typeface="Times New Roman" panose="02020603050405020304" pitchFamily="18" charset="0"/>
              </a:rPr>
              <a:t>Si la demande n’est pas conforme, il barre la rubrique A et demande la réintroduction d’une demande conforme.</a:t>
            </a:r>
            <a:endParaRPr lang="fr-BE" sz="14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6"/>
          <a:stretch>
            <a:fillRect/>
          </a:stretch>
        </p:blipFill>
        <p:spPr>
          <a:xfrm>
            <a:off x="9637633" y="2045390"/>
            <a:ext cx="851209" cy="1271286"/>
          </a:xfrm>
          <a:prstGeom prst="rect">
            <a:avLst/>
          </a:prstGeom>
        </p:spPr>
      </p:pic>
      <p:pic>
        <p:nvPicPr>
          <p:cNvPr id="21" name="Image 20"/>
          <p:cNvPicPr>
            <a:picLocks noChangeAspect="1"/>
          </p:cNvPicPr>
          <p:nvPr/>
        </p:nvPicPr>
        <p:blipFill>
          <a:blip r:embed="rId6"/>
          <a:stretch>
            <a:fillRect/>
          </a:stretch>
        </p:blipFill>
        <p:spPr>
          <a:xfrm>
            <a:off x="11039360" y="4085089"/>
            <a:ext cx="851209" cy="1271286"/>
          </a:xfrm>
          <a:prstGeom prst="rect">
            <a:avLst/>
          </a:prstGeom>
        </p:spPr>
      </p:pic>
    </p:spTree>
    <p:extLst>
      <p:ext uri="{BB962C8B-B14F-4D97-AF65-F5344CB8AC3E}">
        <p14:creationId xmlns:p14="http://schemas.microsoft.com/office/powerpoint/2010/main" val="53217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dissolv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ssolve">
                                      <p:cBhvr>
                                        <p:cTn id="44" dur="500"/>
                                        <p:tgtEl>
                                          <p:spTgt spid="2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dissolv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2" grpId="0" animBg="1"/>
      <p:bldP spid="26" grpId="0" animBg="1"/>
      <p:bldP spid="27" grpId="0" animBg="1"/>
      <p:bldP spid="28" grpId="0" animBg="1"/>
      <p:bldP spid="29"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7DD227-A4C0-4162-8ABE-CBA987B4A6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27760" y="3195861"/>
            <a:ext cx="6219825" cy="1104900"/>
          </a:xfrm>
          <a:prstGeom prst="rect">
            <a:avLst/>
          </a:prstGeom>
          <a:noFill/>
        </p:spPr>
      </p:pic>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27</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a:t>Application de la procédure</a:t>
            </a:r>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68097" y="1849296"/>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7. Confirmation de l’application des mesures</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601789" y="1786161"/>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p:txBody>
      </p:sp>
      <p:pic>
        <p:nvPicPr>
          <p:cNvPr id="18" name="Image 17">
            <a:extLst>
              <a:ext uri="{FF2B5EF4-FFF2-40B4-BE49-F238E27FC236}">
                <a16:creationId xmlns:a16="http://schemas.microsoft.com/office/drawing/2014/main" id="{1FF5A707-36E2-4D56-864D-09EE7CC3FB2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72998" y="2607216"/>
            <a:ext cx="6148070" cy="1024890"/>
          </a:xfrm>
          <a:prstGeom prst="rect">
            <a:avLst/>
          </a:prstGeom>
          <a:noFill/>
        </p:spPr>
      </p:pic>
      <p:sp>
        <p:nvSpPr>
          <p:cNvPr id="22" name="Rectangle 21">
            <a:extLst>
              <a:ext uri="{FF2B5EF4-FFF2-40B4-BE49-F238E27FC236}">
                <a16:creationId xmlns:a16="http://schemas.microsoft.com/office/drawing/2014/main" id="{30F7D08F-3D18-4E28-90C1-FEF2B776887E}"/>
              </a:ext>
            </a:extLst>
          </p:cNvPr>
          <p:cNvSpPr/>
          <p:nvPr/>
        </p:nvSpPr>
        <p:spPr>
          <a:xfrm>
            <a:off x="5907206" y="2840991"/>
            <a:ext cx="1309382" cy="791115"/>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23" name="Image 22">
            <a:extLst>
              <a:ext uri="{FF2B5EF4-FFF2-40B4-BE49-F238E27FC236}">
                <a16:creationId xmlns:a16="http://schemas.microsoft.com/office/drawing/2014/main" id="{A47B8244-3EA7-4082-8000-A1E909DBA8A2}"/>
              </a:ext>
            </a:extLst>
          </p:cNvPr>
          <p:cNvPicPr>
            <a:picLocks noChangeAspect="1"/>
          </p:cNvPicPr>
          <p:nvPr/>
        </p:nvPicPr>
        <p:blipFill>
          <a:blip r:embed="rId5"/>
          <a:stretch>
            <a:fillRect/>
          </a:stretch>
        </p:blipFill>
        <p:spPr>
          <a:xfrm>
            <a:off x="10741204" y="1602971"/>
            <a:ext cx="894842" cy="1313704"/>
          </a:xfrm>
          <a:prstGeom prst="rect">
            <a:avLst/>
          </a:prstGeom>
        </p:spPr>
      </p:pic>
      <p:sp>
        <p:nvSpPr>
          <p:cNvPr id="25" name="Rectangle 24">
            <a:extLst>
              <a:ext uri="{FF2B5EF4-FFF2-40B4-BE49-F238E27FC236}">
                <a16:creationId xmlns:a16="http://schemas.microsoft.com/office/drawing/2014/main" id="{30F7D08F-3D18-4E28-90C1-FEF2B776887E}"/>
              </a:ext>
            </a:extLst>
          </p:cNvPr>
          <p:cNvSpPr/>
          <p:nvPr/>
        </p:nvSpPr>
        <p:spPr>
          <a:xfrm>
            <a:off x="10137514" y="3496655"/>
            <a:ext cx="1309382" cy="791115"/>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 name="Rectangle 1"/>
          <p:cNvSpPr/>
          <p:nvPr/>
        </p:nvSpPr>
        <p:spPr>
          <a:xfrm>
            <a:off x="1325068" y="4611989"/>
            <a:ext cx="10121828" cy="1200329"/>
          </a:xfrm>
          <a:prstGeom prst="rect">
            <a:avLst/>
          </a:prstGeom>
        </p:spPr>
        <p:txBody>
          <a:bodyPr wrap="square">
            <a:spAutoFit/>
          </a:bodyPr>
          <a:lstStyle/>
          <a:p>
            <a:pPr algn="just">
              <a:spcAft>
                <a:spcPts val="0"/>
              </a:spcAft>
            </a:pPr>
            <a:r>
              <a:rPr lang="fr-FR" sz="1200" b="1" dirty="0">
                <a:latin typeface="Calibri" panose="020F0502020204030204" pitchFamily="34" charset="0"/>
                <a:ea typeface="Calibri" panose="020F0502020204030204" pitchFamily="34" charset="0"/>
                <a:cs typeface="Times New Roman" panose="02020603050405020304" pitchFamily="18" charset="0"/>
              </a:rPr>
              <a:t>Ce n'est </a:t>
            </a:r>
            <a:r>
              <a:rPr lang="fr-FR" sz="1200" b="1" u="sng" dirty="0">
                <a:latin typeface="Calibri" panose="020F0502020204030204" pitchFamily="34" charset="0"/>
                <a:ea typeface="Calibri" panose="020F0502020204030204" pitchFamily="34" charset="0"/>
                <a:cs typeface="Times New Roman" panose="02020603050405020304" pitchFamily="18" charset="0"/>
              </a:rPr>
              <a:t>qu'après réception de l'exemplaire jaune du formulaire</a:t>
            </a:r>
            <a:r>
              <a:rPr lang="fr-FR" sz="1200" b="1" dirty="0">
                <a:latin typeface="Calibri" panose="020F0502020204030204" pitchFamily="34" charset="0"/>
                <a:ea typeface="Calibri" panose="020F0502020204030204" pitchFamily="34" charset="0"/>
                <a:cs typeface="Times New Roman" panose="02020603050405020304" pitchFamily="18" charset="0"/>
              </a:rPr>
              <a:t>,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 </a:t>
            </a:r>
            <a:endParaRPr lang="fr-BE" sz="12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FR" sz="1200" dirty="0">
                <a:latin typeface="Calibri" panose="020F0502020204030204" pitchFamily="34" charset="0"/>
                <a:ea typeface="Calibri" panose="020F0502020204030204" pitchFamily="34" charset="0"/>
                <a:cs typeface="Times New Roman" panose="02020603050405020304" pitchFamily="18" charset="0"/>
              </a:rPr>
              <a:t> </a:t>
            </a:r>
            <a:endParaRPr lang="fr-BE"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FR" sz="1200" dirty="0">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200" b="1" dirty="0">
                <a:latin typeface="Calibri" panose="020F0502020204030204" pitchFamily="34" charset="0"/>
                <a:ea typeface="Calibri" panose="020F0502020204030204" pitchFamily="34" charset="0"/>
                <a:cs typeface="Times New Roman" panose="02020603050405020304" pitchFamily="18" charset="0"/>
              </a:rPr>
              <a:t>responsable de la communication (transmission) de l’autorisation de travail </a:t>
            </a:r>
            <a:r>
              <a:rPr lang="fr-FR" sz="1200" dirty="0">
                <a:latin typeface="Calibri" panose="020F0502020204030204" pitchFamily="34" charset="0"/>
                <a:ea typeface="Calibri" panose="020F0502020204030204" pitchFamily="34" charset="0"/>
                <a:cs typeface="Times New Roman" panose="02020603050405020304" pitchFamily="18" charset="0"/>
              </a:rPr>
              <a:t>délivrée par Infrabel, </a:t>
            </a:r>
            <a:r>
              <a:rPr lang="fr-FR" sz="1200" u="sng" dirty="0">
                <a:latin typeface="Calibri" panose="020F0502020204030204" pitchFamily="34" charset="0"/>
                <a:ea typeface="Calibri" panose="020F0502020204030204" pitchFamily="34" charset="0"/>
                <a:cs typeface="Times New Roman" panose="02020603050405020304" pitchFamily="18" charset="0"/>
              </a:rPr>
              <a:t>à son personnel et celui de ses éventuels sous-traitants</a:t>
            </a:r>
            <a:r>
              <a:rPr lang="fr-FR" sz="1200" dirty="0">
                <a:latin typeface="Calibri" panose="020F0502020204030204" pitchFamily="34" charset="0"/>
                <a:ea typeface="Calibri" panose="020F0502020204030204" pitchFamily="34" charset="0"/>
                <a:cs typeface="Times New Roman" panose="02020603050405020304" pitchFamily="18" charset="0"/>
              </a:rPr>
              <a:t>.</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lèche courbée vers le bas 4"/>
          <p:cNvSpPr/>
          <p:nvPr/>
        </p:nvSpPr>
        <p:spPr>
          <a:xfrm>
            <a:off x="7297270" y="2491012"/>
            <a:ext cx="3443934" cy="393621"/>
          </a:xfrm>
          <a:prstGeom prst="curvedDownArrow">
            <a:avLst>
              <a:gd name="adj1" fmla="val 20516"/>
              <a:gd name="adj2" fmla="val 66220"/>
              <a:gd name="adj3" fmla="val 3638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7" name="Image 6"/>
          <p:cNvPicPr>
            <a:picLocks noChangeAspect="1"/>
          </p:cNvPicPr>
          <p:nvPr/>
        </p:nvPicPr>
        <p:blipFill>
          <a:blip r:embed="rId6"/>
          <a:stretch>
            <a:fillRect/>
          </a:stretch>
        </p:blipFill>
        <p:spPr>
          <a:xfrm>
            <a:off x="9625011" y="981837"/>
            <a:ext cx="1352142" cy="965133"/>
          </a:xfrm>
          <a:prstGeom prst="rect">
            <a:avLst/>
          </a:prstGeom>
          <a:ln>
            <a:solidFill>
              <a:srgbClr val="92D050"/>
            </a:solidFill>
          </a:ln>
        </p:spPr>
      </p:pic>
      <p:pic>
        <p:nvPicPr>
          <p:cNvPr id="9" name="Image 8"/>
          <p:cNvPicPr>
            <a:picLocks noChangeAspect="1"/>
          </p:cNvPicPr>
          <p:nvPr/>
        </p:nvPicPr>
        <p:blipFill>
          <a:blip r:embed="rId7"/>
          <a:stretch>
            <a:fillRect/>
          </a:stretch>
        </p:blipFill>
        <p:spPr>
          <a:xfrm>
            <a:off x="6917887" y="5708829"/>
            <a:ext cx="758766" cy="1007437"/>
          </a:xfrm>
          <a:prstGeom prst="rect">
            <a:avLst/>
          </a:prstGeom>
        </p:spPr>
      </p:pic>
      <p:pic>
        <p:nvPicPr>
          <p:cNvPr id="10" name="Image 9"/>
          <p:cNvPicPr>
            <a:picLocks noChangeAspect="1"/>
          </p:cNvPicPr>
          <p:nvPr/>
        </p:nvPicPr>
        <p:blipFill>
          <a:blip r:embed="rId8"/>
          <a:stretch>
            <a:fillRect/>
          </a:stretch>
        </p:blipFill>
        <p:spPr>
          <a:xfrm>
            <a:off x="7809431" y="5659417"/>
            <a:ext cx="1083836" cy="1106260"/>
          </a:xfrm>
          <a:prstGeom prst="rect">
            <a:avLst/>
          </a:prstGeom>
        </p:spPr>
      </p:pic>
    </p:spTree>
    <p:extLst>
      <p:ext uri="{BB962C8B-B14F-4D97-AF65-F5344CB8AC3E}">
        <p14:creationId xmlns:p14="http://schemas.microsoft.com/office/powerpoint/2010/main" val="35629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dissolv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9"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39A328A-1AF8-1F5B-085B-62D0CC9230FA}"/>
              </a:ext>
            </a:extLst>
          </p:cNvPr>
          <p:cNvSpPr>
            <a:spLocks noGrp="1"/>
          </p:cNvSpPr>
          <p:nvPr>
            <p:ph type="sldNum" sz="quarter" idx="4"/>
          </p:nvPr>
        </p:nvSpPr>
        <p:spPr/>
        <p:txBody>
          <a:bodyPr/>
          <a:lstStyle/>
          <a:p>
            <a:fld id="{070B80B4-B953-6547-A044-6E303DFD4AF3}" type="slidenum">
              <a:rPr lang="nl-BE" smtClean="0"/>
              <a:pPr/>
              <a:t>28</a:t>
            </a:fld>
            <a:endParaRPr lang="nl-BE"/>
          </a:p>
        </p:txBody>
      </p:sp>
      <p:sp>
        <p:nvSpPr>
          <p:cNvPr id="3" name="Espace réservé du texte 2">
            <a:extLst>
              <a:ext uri="{FF2B5EF4-FFF2-40B4-BE49-F238E27FC236}">
                <a16:creationId xmlns:a16="http://schemas.microsoft.com/office/drawing/2014/main" id="{EF2D2827-5E02-D461-706D-3F0F4CD1FE39}"/>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FA6197C8-5660-D0C6-4B9F-17D5CAFA5132}"/>
              </a:ext>
            </a:extLst>
          </p:cNvPr>
          <p:cNvSpPr>
            <a:spLocks noGrp="1"/>
          </p:cNvSpPr>
          <p:nvPr>
            <p:ph type="body" sz="quarter" idx="20"/>
          </p:nvPr>
        </p:nvSpPr>
        <p:spPr/>
        <p:txBody>
          <a:bodyPr/>
          <a:lstStyle/>
          <a:p>
            <a:endParaRPr lang="fr-FR"/>
          </a:p>
        </p:txBody>
      </p:sp>
      <p:sp>
        <p:nvSpPr>
          <p:cNvPr id="5" name="Espace réservé du texte 4">
            <a:extLst>
              <a:ext uri="{FF2B5EF4-FFF2-40B4-BE49-F238E27FC236}">
                <a16:creationId xmlns:a16="http://schemas.microsoft.com/office/drawing/2014/main" id="{3E74AE7C-088F-8B7A-B8D3-31926B71848C}"/>
              </a:ext>
            </a:extLst>
          </p:cNvPr>
          <p:cNvSpPr>
            <a:spLocks noGrp="1"/>
          </p:cNvSpPr>
          <p:nvPr>
            <p:ph type="body" sz="quarter" idx="17"/>
          </p:nvPr>
        </p:nvSpPr>
        <p:spPr/>
        <p:txBody>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Complément 5">
                <a:extLst>
                  <a:ext uri="{FF2B5EF4-FFF2-40B4-BE49-F238E27FC236}">
                    <a16:creationId xmlns:a16="http://schemas.microsoft.com/office/drawing/2014/main" id="{083E9231-1D98-5A95-B1FE-EE503E525173}"/>
                  </a:ext>
                </a:extLst>
              </p:cNvPr>
              <p:cNvGraphicFramePr>
                <a:graphicFrameLocks noGrp="1"/>
              </p:cNvGraphicFramePr>
              <p:nvPr>
                <p:extLst>
                  <p:ext uri="{D42A27DB-BD31-4B8C-83A1-F6EECF244321}">
                    <p14:modId xmlns:p14="http://schemas.microsoft.com/office/powerpoint/2010/main" val="1081342094"/>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Complément 5">
                <a:extLst>
                  <a:ext uri="{FF2B5EF4-FFF2-40B4-BE49-F238E27FC236}">
                    <a16:creationId xmlns:a16="http://schemas.microsoft.com/office/drawing/2014/main" id="{083E9231-1D98-5A95-B1FE-EE503E525173}"/>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2654805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29</a:t>
            </a:fld>
            <a:endParaRPr lang="nl-BE"/>
          </a:p>
        </p:txBody>
      </p:sp>
      <p:pic>
        <p:nvPicPr>
          <p:cNvPr id="3" name="Image 2">
            <a:extLst>
              <a:ext uri="{FF2B5EF4-FFF2-40B4-BE49-F238E27FC236}">
                <a16:creationId xmlns:a16="http://schemas.microsoft.com/office/drawing/2014/main" id="{0F40A51E-C761-B576-93FD-FF8ED7E38CCA}"/>
              </a:ext>
            </a:extLst>
          </p:cNvPr>
          <p:cNvPicPr>
            <a:picLocks noChangeAspect="1"/>
          </p:cNvPicPr>
          <p:nvPr/>
        </p:nvPicPr>
        <p:blipFill>
          <a:blip r:embed="rId3"/>
          <a:stretch>
            <a:fillRect/>
          </a:stretch>
        </p:blipFill>
        <p:spPr>
          <a:xfrm>
            <a:off x="5069832" y="131762"/>
            <a:ext cx="5200650" cy="6543675"/>
          </a:xfrm>
          <a:prstGeom prst="rect">
            <a:avLst/>
          </a:prstGeom>
        </p:spPr>
      </p:pic>
      <p:sp>
        <p:nvSpPr>
          <p:cNvPr id="2" name="Rectangle 1">
            <a:extLst>
              <a:ext uri="{FF2B5EF4-FFF2-40B4-BE49-F238E27FC236}">
                <a16:creationId xmlns:a16="http://schemas.microsoft.com/office/drawing/2014/main" id="{479B1D67-F515-1FEE-CA31-7A773F47525A}"/>
              </a:ext>
            </a:extLst>
          </p:cNvPr>
          <p:cNvSpPr/>
          <p:nvPr/>
        </p:nvSpPr>
        <p:spPr>
          <a:xfrm>
            <a:off x="496017" y="2477714"/>
            <a:ext cx="3876916" cy="13527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Exemple de bonne pratique : document interne </a:t>
            </a:r>
            <a:r>
              <a:rPr lang="fr-BE" dirty="0" err="1">
                <a:solidFill>
                  <a:schemeClr val="tx1"/>
                </a:solidFill>
              </a:rPr>
              <a:t>Equans</a:t>
            </a:r>
            <a:r>
              <a:rPr lang="fr-BE" dirty="0">
                <a:solidFill>
                  <a:schemeClr val="tx1"/>
                </a:solidFill>
              </a:rPr>
              <a:t> pour la transmission des informations du I 427 vers leurs sous-traitants</a:t>
            </a:r>
            <a:endParaRPr lang="en-GB" dirty="0">
              <a:solidFill>
                <a:schemeClr val="tx1"/>
              </a:solidFill>
            </a:endParaRPr>
          </a:p>
        </p:txBody>
      </p:sp>
    </p:spTree>
    <p:extLst>
      <p:ext uri="{BB962C8B-B14F-4D97-AF65-F5344CB8AC3E}">
        <p14:creationId xmlns:p14="http://schemas.microsoft.com/office/powerpoint/2010/main" val="50608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492875"/>
            <a:ext cx="565240" cy="365125"/>
          </a:xfrm>
        </p:spPr>
        <p:txBody>
          <a:bodyPr/>
          <a:lstStyle/>
          <a:p>
            <a:pPr>
              <a:spcAft>
                <a:spcPts val="600"/>
              </a:spcAft>
            </a:pPr>
            <a:fld id="{070B80B4-B953-6547-A044-6E303DFD4AF3}" type="slidenum">
              <a:rPr lang="nl-BE" smtClean="0"/>
              <a:pPr>
                <a:spcAft>
                  <a:spcPts val="600"/>
                </a:spcAft>
              </a:pPr>
              <a:t>3</a:t>
            </a:fld>
            <a:endParaRPr lang="nl-BE"/>
          </a:p>
        </p:txBody>
      </p:sp>
      <p:sp>
        <p:nvSpPr>
          <p:cNvPr id="3" name="Espace réservé du texte 2">
            <a:extLst>
              <a:ext uri="{FF2B5EF4-FFF2-40B4-BE49-F238E27FC236}">
                <a16:creationId xmlns:a16="http://schemas.microsoft.com/office/drawing/2014/main" id="{5646CB66-075D-43B3-4660-D4236ECEACC6}"/>
              </a:ext>
            </a:extLst>
          </p:cNvPr>
          <p:cNvSpPr>
            <a:spLocks noGrp="1"/>
          </p:cNvSpPr>
          <p:nvPr>
            <p:ph type="body" sz="quarter" idx="22"/>
          </p:nvPr>
        </p:nvSpPr>
        <p:spPr/>
        <p:txBody>
          <a:bodyPr/>
          <a:lstStyle/>
          <a:p>
            <a:endParaRPr lang="fr-FR"/>
          </a:p>
        </p:txBody>
      </p:sp>
      <p:sp>
        <p:nvSpPr>
          <p:cNvPr id="5" name="Espace réservé du texte 4">
            <a:extLst>
              <a:ext uri="{FF2B5EF4-FFF2-40B4-BE49-F238E27FC236}">
                <a16:creationId xmlns:a16="http://schemas.microsoft.com/office/drawing/2014/main" id="{BE13087B-117B-A4F5-1815-01B52BBA9614}"/>
              </a:ext>
            </a:extLst>
          </p:cNvPr>
          <p:cNvSpPr>
            <a:spLocks noGrp="1"/>
          </p:cNvSpPr>
          <p:nvPr>
            <p:ph type="body" sz="quarter" idx="17"/>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9" name="Complément 8">
                <a:extLst>
                  <a:ext uri="{FF2B5EF4-FFF2-40B4-BE49-F238E27FC236}">
                    <a16:creationId xmlns:a16="http://schemas.microsoft.com/office/drawing/2014/main" id="{50DA866E-904F-4069-F35C-530850D15D17}"/>
                  </a:ext>
                </a:extLst>
              </p:cNvPr>
              <p:cNvGraphicFramePr>
                <a:graphicFrameLocks noGrp="1"/>
              </p:cNvGraphicFramePr>
              <p:nvPr>
                <p:extLst>
                  <p:ext uri="{D42A27DB-BD31-4B8C-83A1-F6EECF244321}">
                    <p14:modId xmlns:p14="http://schemas.microsoft.com/office/powerpoint/2010/main" val="412734948"/>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9" name="Complément 8">
                <a:extLst>
                  <a:ext uri="{FF2B5EF4-FFF2-40B4-BE49-F238E27FC236}">
                    <a16:creationId xmlns:a16="http://schemas.microsoft.com/office/drawing/2014/main" id="{50DA866E-904F-4069-F35C-530850D15D17}"/>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175193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30</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a:t>Application de la procédure</a:t>
            </a:r>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85267" y="1854449"/>
            <a:ext cx="1443317" cy="1165398"/>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8. Information de la fin des travaux</a:t>
            </a:r>
          </a:p>
          <a:p>
            <a:pPr algn="ctr" eaLnBrk="1" hangingPunct="1">
              <a:spcAft>
                <a:spcPts val="300"/>
              </a:spcAft>
            </a:pPr>
            <a:r>
              <a:rPr lang="fr-BE" altLang="en-US" sz="1200" b="1">
                <a:solidFill>
                  <a:srgbClr val="0070C0"/>
                </a:solidFill>
                <a:latin typeface="+mn-lt"/>
              </a:rPr>
              <a:t>« Mise hors tension Caténaire »</a:t>
            </a:r>
          </a:p>
        </p:txBody>
      </p:sp>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528584" y="1417203"/>
            <a:ext cx="8988423" cy="1602644"/>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1400">
                <a:solidFill>
                  <a:schemeClr val="accent2"/>
                </a:solidFill>
                <a:ea typeface="Calibri" panose="020F0502020204030204" pitchFamily="34" charset="0"/>
                <a:cs typeface="Times New Roman" panose="02020603050405020304" pitchFamily="18" charset="0"/>
              </a:rPr>
              <a:t>Dès que l'entrepreneur ou le prestataire de services a fini les travaux qui exigeaient </a:t>
            </a:r>
            <a:r>
              <a:rPr lang="fr-FR" sz="1400" b="1">
                <a:solidFill>
                  <a:schemeClr val="accent1"/>
                </a:solidFill>
                <a:ea typeface="Calibri" panose="020F0502020204030204" pitchFamily="34" charset="0"/>
                <a:cs typeface="Times New Roman" panose="02020603050405020304" pitchFamily="18" charset="0"/>
              </a:rPr>
              <a:t>la mise hors tension de la caténaire</a:t>
            </a:r>
            <a:r>
              <a:rPr lang="fr-FR" sz="1400">
                <a:solidFill>
                  <a:schemeClr val="accent2"/>
                </a:solidFill>
                <a:ea typeface="Calibri" panose="020F0502020204030204" pitchFamily="34" charset="0"/>
                <a:cs typeface="Times New Roman" panose="02020603050405020304" pitchFamily="18" charset="0"/>
              </a:rPr>
              <a:t>, le chef de travail entrepreneur (délégué de l’entrepreneur ou prestataire de services) en informe le chef de travail ARET Infrabel.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Infrabel, après avoir signé la rubrique D du document I427 clôture les mesures de sécurité.</a:t>
            </a:r>
            <a:endPar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Image 20">
            <a:extLst>
              <a:ext uri="{FF2B5EF4-FFF2-40B4-BE49-F238E27FC236}">
                <a16:creationId xmlns:a16="http://schemas.microsoft.com/office/drawing/2014/main" id="{D1164B7A-7160-4843-BBD7-6F73E47686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89911" y="3197974"/>
            <a:ext cx="6012180" cy="808355"/>
          </a:xfrm>
          <a:prstGeom prst="rect">
            <a:avLst/>
          </a:prstGeom>
          <a:noFill/>
        </p:spPr>
      </p:pic>
      <p:sp>
        <p:nvSpPr>
          <p:cNvPr id="30" name="Rectangle 29">
            <a:extLst>
              <a:ext uri="{FF2B5EF4-FFF2-40B4-BE49-F238E27FC236}">
                <a16:creationId xmlns:a16="http://schemas.microsoft.com/office/drawing/2014/main" id="{AB9A5597-8CC9-4803-B3CE-F0851FABF175}"/>
              </a:ext>
            </a:extLst>
          </p:cNvPr>
          <p:cNvSpPr/>
          <p:nvPr/>
        </p:nvSpPr>
        <p:spPr>
          <a:xfrm>
            <a:off x="6300540" y="3488804"/>
            <a:ext cx="1295400" cy="51308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1" name="Rectangle 30">
            <a:extLst>
              <a:ext uri="{FF2B5EF4-FFF2-40B4-BE49-F238E27FC236}">
                <a16:creationId xmlns:a16="http://schemas.microsoft.com/office/drawing/2014/main" id="{35784851-9AFD-49D8-AD15-7FF18C0F6B36}"/>
              </a:ext>
            </a:extLst>
          </p:cNvPr>
          <p:cNvSpPr/>
          <p:nvPr/>
        </p:nvSpPr>
        <p:spPr>
          <a:xfrm>
            <a:off x="7609275" y="3493249"/>
            <a:ext cx="1247775" cy="513080"/>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3" name="Image 2"/>
          <p:cNvPicPr>
            <a:picLocks noChangeAspect="1"/>
          </p:cNvPicPr>
          <p:nvPr/>
        </p:nvPicPr>
        <p:blipFill>
          <a:blip r:embed="rId4"/>
          <a:stretch>
            <a:fillRect/>
          </a:stretch>
        </p:blipFill>
        <p:spPr>
          <a:xfrm>
            <a:off x="9455076" y="2833427"/>
            <a:ext cx="896190" cy="1310754"/>
          </a:xfrm>
          <a:prstGeom prst="rect">
            <a:avLst/>
          </a:prstGeom>
        </p:spPr>
      </p:pic>
      <p:pic>
        <p:nvPicPr>
          <p:cNvPr id="18" name="Image 17"/>
          <p:cNvPicPr>
            <a:picLocks noChangeAspect="1"/>
          </p:cNvPicPr>
          <p:nvPr/>
        </p:nvPicPr>
        <p:blipFill>
          <a:blip r:embed="rId5"/>
          <a:stretch>
            <a:fillRect/>
          </a:stretch>
        </p:blipFill>
        <p:spPr>
          <a:xfrm>
            <a:off x="2062209" y="2982855"/>
            <a:ext cx="851209" cy="1271286"/>
          </a:xfrm>
          <a:prstGeom prst="rect">
            <a:avLst/>
          </a:prstGeom>
        </p:spPr>
      </p:pic>
      <p:sp>
        <p:nvSpPr>
          <p:cNvPr id="4" name="Rectangle 3"/>
          <p:cNvSpPr/>
          <p:nvPr/>
        </p:nvSpPr>
        <p:spPr>
          <a:xfrm>
            <a:off x="1065034" y="4314138"/>
            <a:ext cx="10937404" cy="461665"/>
          </a:xfrm>
          <a:prstGeom prst="rect">
            <a:avLst/>
          </a:prstGeom>
        </p:spPr>
        <p:txBody>
          <a:bodyPr wrap="square">
            <a:spAutoFit/>
          </a:bodyPr>
          <a:lstStyle/>
          <a:p>
            <a:pPr algn="l"/>
            <a:r>
              <a:rPr lang="fr-BE" sz="1200">
                <a:solidFill>
                  <a:schemeClr val="accent2"/>
                </a:solidFill>
                <a:latin typeface="+mn-lt"/>
              </a:rPr>
              <a:t>L'entrepreneur ou le prestataire de services (ou leur délégué en qualité de chef de travail) est </a:t>
            </a:r>
            <a:r>
              <a:rPr lang="fr-BE" sz="1200" b="1">
                <a:solidFill>
                  <a:schemeClr val="accent2"/>
                </a:solidFill>
                <a:latin typeface="+mn-lt"/>
              </a:rPr>
              <a:t>responsable de l’arrêt effectif des travaux qui exigeaient la mise hors tension de la caténaire</a:t>
            </a:r>
            <a:r>
              <a:rPr lang="fr-BE" sz="1200">
                <a:solidFill>
                  <a:schemeClr val="accent2"/>
                </a:solidFill>
                <a:latin typeface="+mn-lt"/>
              </a:rPr>
              <a:t>, réalisés </a:t>
            </a:r>
            <a:r>
              <a:rPr lang="fr-BE" sz="1200" u="sng">
                <a:solidFill>
                  <a:schemeClr val="accent2"/>
                </a:solidFill>
                <a:latin typeface="+mn-lt"/>
              </a:rPr>
              <a:t>soit par son personnel, et/ou soit par ses éventuels sous-traitants</a:t>
            </a:r>
            <a:r>
              <a:rPr lang="fr-BE" sz="1200">
                <a:solidFill>
                  <a:schemeClr val="accent2"/>
                </a:solidFill>
                <a:latin typeface="+mn-lt"/>
              </a:rPr>
              <a:t>.</a:t>
            </a:r>
          </a:p>
        </p:txBody>
      </p:sp>
      <p:pic>
        <p:nvPicPr>
          <p:cNvPr id="5" name="Image 4"/>
          <p:cNvPicPr>
            <a:picLocks noChangeAspect="1"/>
          </p:cNvPicPr>
          <p:nvPr/>
        </p:nvPicPr>
        <p:blipFill>
          <a:blip r:embed="rId6"/>
          <a:stretch>
            <a:fillRect/>
          </a:stretch>
        </p:blipFill>
        <p:spPr>
          <a:xfrm>
            <a:off x="1712259" y="4976676"/>
            <a:ext cx="3218861" cy="1516201"/>
          </a:xfrm>
          <a:prstGeom prst="rect">
            <a:avLst/>
          </a:prstGeom>
        </p:spPr>
      </p:pic>
      <p:pic>
        <p:nvPicPr>
          <p:cNvPr id="7" name="Image 6"/>
          <p:cNvPicPr>
            <a:picLocks noChangeAspect="1"/>
          </p:cNvPicPr>
          <p:nvPr/>
        </p:nvPicPr>
        <p:blipFill>
          <a:blip r:embed="rId7"/>
          <a:stretch>
            <a:fillRect/>
          </a:stretch>
        </p:blipFill>
        <p:spPr>
          <a:xfrm>
            <a:off x="5161870" y="4935073"/>
            <a:ext cx="2434070" cy="1557804"/>
          </a:xfrm>
          <a:prstGeom prst="rect">
            <a:avLst/>
          </a:prstGeom>
        </p:spPr>
      </p:pic>
      <p:pic>
        <p:nvPicPr>
          <p:cNvPr id="9" name="Image 8"/>
          <p:cNvPicPr>
            <a:picLocks noChangeAspect="1"/>
          </p:cNvPicPr>
          <p:nvPr/>
        </p:nvPicPr>
        <p:blipFill>
          <a:blip r:embed="rId8"/>
          <a:stretch>
            <a:fillRect/>
          </a:stretch>
        </p:blipFill>
        <p:spPr>
          <a:xfrm>
            <a:off x="7718721" y="4896788"/>
            <a:ext cx="3129642" cy="1731147"/>
          </a:xfrm>
          <a:prstGeom prst="rect">
            <a:avLst/>
          </a:prstGeom>
        </p:spPr>
      </p:pic>
    </p:spTree>
    <p:extLst>
      <p:ext uri="{BB962C8B-B14F-4D97-AF65-F5344CB8AC3E}">
        <p14:creationId xmlns:p14="http://schemas.microsoft.com/office/powerpoint/2010/main" val="4619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dissolve">
                                      <p:cBhvr>
                                        <p:cTn id="14" dur="500"/>
                                        <p:tgtEl>
                                          <p:spTgt spid="30"/>
                                        </p:tgtEl>
                                      </p:cBhvr>
                                    </p:animEffec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31</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a:t>Application de la procédure</a:t>
            </a:r>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52400" y="1957533"/>
            <a:ext cx="1282700" cy="920138"/>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a:solidFill>
                  <a:srgbClr val="0070C0"/>
                </a:solidFill>
                <a:latin typeface="+mn-lt"/>
              </a:rPr>
              <a:t>9. Information de la fin des travaux</a:t>
            </a:r>
          </a:p>
          <a:p>
            <a:pPr algn="ctr" eaLnBrk="1" hangingPunct="1">
              <a:spcAft>
                <a:spcPts val="300"/>
              </a:spcAft>
            </a:pPr>
            <a:r>
              <a:rPr lang="fr-BE" altLang="en-US" sz="1200" b="1">
                <a:solidFill>
                  <a:srgbClr val="0070C0"/>
                </a:solidFill>
                <a:latin typeface="+mn-lt"/>
              </a:rPr>
              <a:t>‘’Mise hors service voie’’</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701366" y="1390464"/>
            <a:ext cx="8988423" cy="1602644"/>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a:t>
            </a:r>
            <a:r>
              <a:rPr lang="fr-FR" sz="14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la mise hors service de la voie </a:t>
            </a:r>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et a supprimé tout empiètement dans la zone dangereuse en ce qui concerne ses travaux, le chef de travail entrepreneur (délégué de l’entrepreneur ou prestataire de services) en informe le chef de travail ARET </a:t>
            </a:r>
            <a:r>
              <a:rPr lang="fr-FR" sz="1400" err="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Infrabel</a:t>
            </a:r>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 cet effet la rubrique E du formulaire I_427 est remplie et signée par les deux parties. Dès ce moment-là, l'entrepreneur ou le prestataire de services (ou leur délégué en qualité de chef de travail) doit considérer la voie concernée comme remise en service. Le chef de travail ARET </a:t>
            </a:r>
            <a:r>
              <a:rPr lang="fr-FR" sz="1400" err="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Infrabel</a:t>
            </a:r>
            <a:r>
              <a:rPr lang="fr-FR" sz="14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après avoir signé la rubrique E du document I427 clôture les mesures de sécurité.</a:t>
            </a:r>
          </a:p>
        </p:txBody>
      </p:sp>
      <p:pic>
        <p:nvPicPr>
          <p:cNvPr id="18" name="Image 17">
            <a:extLst>
              <a:ext uri="{FF2B5EF4-FFF2-40B4-BE49-F238E27FC236}">
                <a16:creationId xmlns:a16="http://schemas.microsoft.com/office/drawing/2014/main" id="{6DC19572-D7AE-42B1-92EB-EA7D8707F1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39027" y="3507451"/>
            <a:ext cx="6042660" cy="773430"/>
          </a:xfrm>
          <a:prstGeom prst="rect">
            <a:avLst/>
          </a:prstGeom>
          <a:noFill/>
        </p:spPr>
      </p:pic>
      <p:sp>
        <p:nvSpPr>
          <p:cNvPr id="12" name="Rectangle 11">
            <a:extLst>
              <a:ext uri="{FF2B5EF4-FFF2-40B4-BE49-F238E27FC236}">
                <a16:creationId xmlns:a16="http://schemas.microsoft.com/office/drawing/2014/main" id="{AB9A5597-8CC9-4803-B3CE-F0851FABF175}"/>
              </a:ext>
            </a:extLst>
          </p:cNvPr>
          <p:cNvSpPr/>
          <p:nvPr/>
        </p:nvSpPr>
        <p:spPr>
          <a:xfrm>
            <a:off x="6078072" y="3743799"/>
            <a:ext cx="1255105" cy="4630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6" name="Rectangle 15">
            <a:extLst>
              <a:ext uri="{FF2B5EF4-FFF2-40B4-BE49-F238E27FC236}">
                <a16:creationId xmlns:a16="http://schemas.microsoft.com/office/drawing/2014/main" id="{35784851-9AFD-49D8-AD15-7FF18C0F6B36}"/>
              </a:ext>
            </a:extLst>
          </p:cNvPr>
          <p:cNvSpPr/>
          <p:nvPr/>
        </p:nvSpPr>
        <p:spPr>
          <a:xfrm>
            <a:off x="7333177" y="3743799"/>
            <a:ext cx="1308800" cy="413020"/>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19" name="Image 18"/>
          <p:cNvPicPr>
            <a:picLocks noChangeAspect="1"/>
          </p:cNvPicPr>
          <p:nvPr/>
        </p:nvPicPr>
        <p:blipFill>
          <a:blip r:embed="rId4"/>
          <a:stretch>
            <a:fillRect/>
          </a:stretch>
        </p:blipFill>
        <p:spPr>
          <a:xfrm>
            <a:off x="9185814" y="3088180"/>
            <a:ext cx="896190" cy="1310754"/>
          </a:xfrm>
          <a:prstGeom prst="rect">
            <a:avLst/>
          </a:prstGeom>
        </p:spPr>
      </p:pic>
      <p:pic>
        <p:nvPicPr>
          <p:cNvPr id="21" name="Image 20"/>
          <p:cNvPicPr>
            <a:picLocks noChangeAspect="1"/>
          </p:cNvPicPr>
          <p:nvPr/>
        </p:nvPicPr>
        <p:blipFill>
          <a:blip r:embed="rId5"/>
          <a:stretch>
            <a:fillRect/>
          </a:stretch>
        </p:blipFill>
        <p:spPr>
          <a:xfrm>
            <a:off x="1785870" y="3059786"/>
            <a:ext cx="851209" cy="1271286"/>
          </a:xfrm>
          <a:prstGeom prst="rect">
            <a:avLst/>
          </a:prstGeom>
        </p:spPr>
      </p:pic>
      <p:sp>
        <p:nvSpPr>
          <p:cNvPr id="23" name="Rectangle 22"/>
          <p:cNvSpPr/>
          <p:nvPr/>
        </p:nvSpPr>
        <p:spPr>
          <a:xfrm>
            <a:off x="1092801" y="4590111"/>
            <a:ext cx="10937404" cy="646331"/>
          </a:xfrm>
          <a:prstGeom prst="rect">
            <a:avLst/>
          </a:prstGeom>
        </p:spPr>
        <p:txBody>
          <a:bodyPr wrap="square">
            <a:spAutoFit/>
          </a:bodyPr>
          <a:lstStyle/>
          <a:p>
            <a:pPr algn="l"/>
            <a:r>
              <a:rPr lang="fr-BE" sz="1200">
                <a:solidFill>
                  <a:schemeClr val="accent2"/>
                </a:solidFill>
                <a:latin typeface="+mn-lt"/>
              </a:rPr>
              <a:t>L'entrepreneur ou le prestataire de services (ou leur délégué en qualité de chef de travail) est </a:t>
            </a:r>
            <a:r>
              <a:rPr lang="fr-BE" sz="1200" b="1">
                <a:solidFill>
                  <a:schemeClr val="accent2"/>
                </a:solidFill>
                <a:latin typeface="+mn-lt"/>
              </a:rPr>
              <a:t>responsable de l’arrêt effectif des travaux qui exigeaient la mise hors service de la voie </a:t>
            </a:r>
            <a:r>
              <a:rPr lang="fr-BE" sz="1200">
                <a:solidFill>
                  <a:schemeClr val="accent2"/>
                </a:solidFill>
                <a:latin typeface="+mn-lt"/>
              </a:rPr>
              <a:t>et de la </a:t>
            </a:r>
            <a:r>
              <a:rPr lang="fr-BE" sz="1200" b="1">
                <a:solidFill>
                  <a:schemeClr val="accent2"/>
                </a:solidFill>
                <a:latin typeface="+mn-lt"/>
              </a:rPr>
              <a:t>suppression de tout empiètement dans la zone dangereuse</a:t>
            </a:r>
            <a:r>
              <a:rPr lang="fr-BE" sz="1200">
                <a:solidFill>
                  <a:schemeClr val="accent2"/>
                </a:solidFill>
                <a:latin typeface="+mn-lt"/>
              </a:rPr>
              <a:t>, </a:t>
            </a:r>
            <a:r>
              <a:rPr lang="fr-BE" sz="1200" u="sng">
                <a:solidFill>
                  <a:schemeClr val="accent2"/>
                </a:solidFill>
                <a:latin typeface="+mn-lt"/>
              </a:rPr>
              <a:t>soit par son personnel, et/ou soit par ses éventuels sous-traitants, et/ou du matériel / matériaux manipulés lors de l’exécution des travaux.</a:t>
            </a:r>
          </a:p>
        </p:txBody>
      </p:sp>
      <p:pic>
        <p:nvPicPr>
          <p:cNvPr id="3" name="Image 2"/>
          <p:cNvPicPr>
            <a:picLocks noChangeAspect="1"/>
          </p:cNvPicPr>
          <p:nvPr/>
        </p:nvPicPr>
        <p:blipFill>
          <a:blip r:embed="rId6"/>
          <a:stretch>
            <a:fillRect/>
          </a:stretch>
        </p:blipFill>
        <p:spPr>
          <a:xfrm>
            <a:off x="7126087" y="5191617"/>
            <a:ext cx="3563702" cy="1372534"/>
          </a:xfrm>
          <a:prstGeom prst="rect">
            <a:avLst/>
          </a:prstGeom>
        </p:spPr>
      </p:pic>
      <p:pic>
        <p:nvPicPr>
          <p:cNvPr id="4" name="Image 3"/>
          <p:cNvPicPr>
            <a:picLocks noChangeAspect="1"/>
          </p:cNvPicPr>
          <p:nvPr/>
        </p:nvPicPr>
        <p:blipFill>
          <a:blip r:embed="rId7"/>
          <a:stretch>
            <a:fillRect/>
          </a:stretch>
        </p:blipFill>
        <p:spPr>
          <a:xfrm>
            <a:off x="4892603" y="5164843"/>
            <a:ext cx="1950131" cy="1470337"/>
          </a:xfrm>
          <a:prstGeom prst="rect">
            <a:avLst/>
          </a:prstGeom>
        </p:spPr>
      </p:pic>
    </p:spTree>
    <p:extLst>
      <p:ext uri="{BB962C8B-B14F-4D97-AF65-F5344CB8AC3E}">
        <p14:creationId xmlns:p14="http://schemas.microsoft.com/office/powerpoint/2010/main" val="18830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32</a:t>
            </a:fld>
            <a:endParaRPr lang="nl-BE"/>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pic>
        <p:nvPicPr>
          <p:cNvPr id="9" name="Image 8">
            <a:extLst>
              <a:ext uri="{FF2B5EF4-FFF2-40B4-BE49-F238E27FC236}">
                <a16:creationId xmlns:a16="http://schemas.microsoft.com/office/drawing/2014/main" id="{9CEB9E75-B9B0-D6D6-0ED3-2C035248A92E}"/>
              </a:ext>
            </a:extLst>
          </p:cNvPr>
          <p:cNvPicPr>
            <a:picLocks noChangeAspect="1"/>
          </p:cNvPicPr>
          <p:nvPr/>
        </p:nvPicPr>
        <p:blipFill>
          <a:blip r:embed="rId3"/>
          <a:stretch>
            <a:fillRect/>
          </a:stretch>
        </p:blipFill>
        <p:spPr>
          <a:xfrm>
            <a:off x="3415943" y="398804"/>
            <a:ext cx="4381504" cy="6094071"/>
          </a:xfrm>
          <a:prstGeom prst="rect">
            <a:avLst/>
          </a:prstGeom>
        </p:spPr>
      </p:pic>
    </p:spTree>
    <p:extLst>
      <p:ext uri="{BB962C8B-B14F-4D97-AF65-F5344CB8AC3E}">
        <p14:creationId xmlns:p14="http://schemas.microsoft.com/office/powerpoint/2010/main" val="627212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A32425-AB50-49A1-860B-71465F1F711C}"/>
              </a:ext>
            </a:extLst>
          </p:cNvPr>
          <p:cNvSpPr>
            <a:spLocks noGrp="1"/>
          </p:cNvSpPr>
          <p:nvPr>
            <p:ph type="body" sz="quarter" idx="12"/>
          </p:nvPr>
        </p:nvSpPr>
        <p:spPr>
          <a:xfrm>
            <a:off x="1329522" y="1568450"/>
            <a:ext cx="9180409" cy="5289550"/>
          </a:xfrm>
        </p:spPr>
        <p:txBody>
          <a:bodyPr/>
          <a:lstStyle/>
          <a:p>
            <a:pPr>
              <a:buClrTx/>
            </a:pPr>
            <a:r>
              <a:rPr lang="fr-FR" sz="3200" b="0" dirty="0"/>
              <a:t>Règles pour la détermination de la délimitation de la zone de travail </a:t>
            </a:r>
          </a:p>
          <a:p>
            <a:pPr>
              <a:buClrTx/>
            </a:pPr>
            <a:r>
              <a:rPr lang="fr-FR" sz="4000" dirty="0">
                <a:solidFill>
                  <a:schemeClr val="bg2"/>
                </a:solidFill>
              </a:rPr>
              <a:t>Traçabilité de l’application d’autres mesures de sécurité</a:t>
            </a:r>
          </a:p>
        </p:txBody>
      </p:sp>
      <p:pic>
        <p:nvPicPr>
          <p:cNvPr id="4" name="Picture 3">
            <a:extLst>
              <a:ext uri="{FF2B5EF4-FFF2-40B4-BE49-F238E27FC236}">
                <a16:creationId xmlns:a16="http://schemas.microsoft.com/office/drawing/2014/main" id="{E3F19199-E03D-43C4-BE91-A07772B66022}"/>
              </a:ext>
            </a:extLst>
          </p:cNvPr>
          <p:cNvPicPr>
            <a:picLocks noChangeAspect="1"/>
          </p:cNvPicPr>
          <p:nvPr/>
        </p:nvPicPr>
        <p:blipFill>
          <a:blip r:embed="rId2"/>
          <a:stretch>
            <a:fillRect/>
          </a:stretch>
        </p:blipFill>
        <p:spPr>
          <a:xfrm>
            <a:off x="9486674" y="274608"/>
            <a:ext cx="2046514" cy="881229"/>
          </a:xfrm>
          <a:prstGeom prst="rect">
            <a:avLst/>
          </a:prstGeom>
        </p:spPr>
      </p:pic>
    </p:spTree>
    <p:extLst>
      <p:ext uri="{BB962C8B-B14F-4D97-AF65-F5344CB8AC3E}">
        <p14:creationId xmlns:p14="http://schemas.microsoft.com/office/powerpoint/2010/main" val="197876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7AE9DF9-20A7-A7B1-545C-CF4A9871B69C}"/>
              </a:ext>
            </a:extLst>
          </p:cNvPr>
          <p:cNvSpPr>
            <a:spLocks noGrp="1"/>
          </p:cNvSpPr>
          <p:nvPr>
            <p:ph type="body" sz="quarter" idx="12"/>
          </p:nvPr>
        </p:nvSpPr>
        <p:spPr/>
        <p:txBody>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mplément 3">
                <a:extLst>
                  <a:ext uri="{FF2B5EF4-FFF2-40B4-BE49-F238E27FC236}">
                    <a16:creationId xmlns:a16="http://schemas.microsoft.com/office/drawing/2014/main" id="{72C29C94-E6CC-3BB0-A971-969A6AA5BA96}"/>
                  </a:ext>
                </a:extLst>
              </p:cNvPr>
              <p:cNvGraphicFramePr>
                <a:graphicFrameLocks noGrp="1"/>
              </p:cNvGraphicFramePr>
              <p:nvPr>
                <p:extLst>
                  <p:ext uri="{D42A27DB-BD31-4B8C-83A1-F6EECF244321}">
                    <p14:modId xmlns:p14="http://schemas.microsoft.com/office/powerpoint/2010/main" val="1288422612"/>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mplément 3">
                <a:extLst>
                  <a:ext uri="{FF2B5EF4-FFF2-40B4-BE49-F238E27FC236}">
                    <a16:creationId xmlns:a16="http://schemas.microsoft.com/office/drawing/2014/main" id="{72C29C94-E6CC-3BB0-A971-969A6AA5BA96}"/>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840522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D523835-05D8-CC59-1F7A-27E38C585731}"/>
              </a:ext>
            </a:extLst>
          </p:cNvPr>
          <p:cNvSpPr>
            <a:spLocks noGrp="1"/>
          </p:cNvSpPr>
          <p:nvPr>
            <p:ph type="body" sz="quarter" idx="18"/>
          </p:nvPr>
        </p:nvSpPr>
        <p:spPr/>
        <p:txBody>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mplément 3">
                <a:extLst>
                  <a:ext uri="{FF2B5EF4-FFF2-40B4-BE49-F238E27FC236}">
                    <a16:creationId xmlns:a16="http://schemas.microsoft.com/office/drawing/2014/main" id="{7E4246D8-E36B-5BD0-505B-6E228F009DA2}"/>
                  </a:ext>
                </a:extLst>
              </p:cNvPr>
              <p:cNvGraphicFramePr>
                <a:graphicFrameLocks noGrp="1"/>
              </p:cNvGraphicFramePr>
              <p:nvPr>
                <p:extLst>
                  <p:ext uri="{D42A27DB-BD31-4B8C-83A1-F6EECF244321}">
                    <p14:modId xmlns:p14="http://schemas.microsoft.com/office/powerpoint/2010/main" val="1336858534"/>
                  </p:ext>
                </p:extLst>
              </p:nvPr>
            </p:nvGraphicFramePr>
            <p:xfrm>
              <a:off x="-37290" y="0"/>
              <a:ext cx="1222929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mplément 3">
                <a:extLst>
                  <a:ext uri="{FF2B5EF4-FFF2-40B4-BE49-F238E27FC236}">
                    <a16:creationId xmlns:a16="http://schemas.microsoft.com/office/drawing/2014/main" id="{7E4246D8-E36B-5BD0-505B-6E228F009DA2}"/>
                  </a:ext>
                </a:extLst>
              </p:cNvPr>
              <p:cNvPicPr>
                <a:picLocks noGrp="1" noRot="1" noChangeAspect="1" noMove="1" noResize="1" noEditPoints="1" noAdjustHandles="1" noChangeArrowheads="1" noChangeShapeType="1"/>
              </p:cNvPicPr>
              <p:nvPr/>
            </p:nvPicPr>
            <p:blipFill>
              <a:blip r:embed="rId3"/>
              <a:stretch>
                <a:fillRect/>
              </a:stretch>
            </p:blipFill>
            <p:spPr>
              <a:xfrm>
                <a:off x="-37290" y="0"/>
                <a:ext cx="12229290" cy="6858000"/>
              </a:xfrm>
              <a:prstGeom prst="rect">
                <a:avLst/>
              </a:prstGeom>
            </p:spPr>
          </p:pic>
        </mc:Fallback>
      </mc:AlternateContent>
    </p:spTree>
    <p:extLst>
      <p:ext uri="{BB962C8B-B14F-4D97-AF65-F5344CB8AC3E}">
        <p14:creationId xmlns:p14="http://schemas.microsoft.com/office/powerpoint/2010/main" val="43467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5AA5DB9-2723-8D7B-A3E9-C8115A9FE7EA}"/>
              </a:ext>
            </a:extLst>
          </p:cNvPr>
          <p:cNvSpPr>
            <a:spLocks noGrp="1"/>
          </p:cNvSpPr>
          <p:nvPr>
            <p:ph type="body" sz="quarter" idx="18"/>
          </p:nvPr>
        </p:nvSpPr>
        <p:spPr/>
        <p:txBody>
          <a:bodyPr/>
          <a:lstStyle/>
          <a:p>
            <a:endParaRPr lang="fr-FR"/>
          </a:p>
        </p:txBody>
      </p:sp>
      <p:sp>
        <p:nvSpPr>
          <p:cNvPr id="3" name="Espace réservé du numéro de diapositive 2">
            <a:extLst>
              <a:ext uri="{FF2B5EF4-FFF2-40B4-BE49-F238E27FC236}">
                <a16:creationId xmlns:a16="http://schemas.microsoft.com/office/drawing/2014/main" id="{0F703DE6-0AB4-A996-3EE8-6E478081D173}"/>
              </a:ext>
            </a:extLst>
          </p:cNvPr>
          <p:cNvSpPr>
            <a:spLocks noGrp="1"/>
          </p:cNvSpPr>
          <p:nvPr>
            <p:ph type="sldNum" sz="quarter" idx="4"/>
          </p:nvPr>
        </p:nvSpPr>
        <p:spPr/>
        <p:txBody>
          <a:bodyPr/>
          <a:lstStyle/>
          <a:p>
            <a:fld id="{070B80B4-B953-6547-A044-6E303DFD4AF3}" type="slidenum">
              <a:rPr lang="nl-BE" smtClean="0"/>
              <a:pPr/>
              <a:t>36</a:t>
            </a:fld>
            <a:endParaRPr lang="nl-BE"/>
          </a:p>
        </p:txBody>
      </p:sp>
      <p:sp>
        <p:nvSpPr>
          <p:cNvPr id="4" name="Espace réservé du texte 3">
            <a:extLst>
              <a:ext uri="{FF2B5EF4-FFF2-40B4-BE49-F238E27FC236}">
                <a16:creationId xmlns:a16="http://schemas.microsoft.com/office/drawing/2014/main" id="{AD39F840-41D3-4E24-82F1-E8F1E36048A2}"/>
              </a:ext>
            </a:extLst>
          </p:cNvPr>
          <p:cNvSpPr>
            <a:spLocks noGrp="1"/>
          </p:cNvSpPr>
          <p:nvPr>
            <p:ph type="body" sz="quarter" idx="17"/>
          </p:nvPr>
        </p:nvSpPr>
        <p:spPr/>
        <p:txBody>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Complément 4">
                <a:extLst>
                  <a:ext uri="{FF2B5EF4-FFF2-40B4-BE49-F238E27FC236}">
                    <a16:creationId xmlns:a16="http://schemas.microsoft.com/office/drawing/2014/main" id="{52AE3B6A-5A04-4F1D-1539-3986229306A8}"/>
                  </a:ext>
                </a:extLst>
              </p:cNvPr>
              <p:cNvGraphicFramePr>
                <a:graphicFrameLocks noGrp="1"/>
              </p:cNvGraphicFramePr>
              <p:nvPr>
                <p:extLst>
                  <p:ext uri="{D42A27DB-BD31-4B8C-83A1-F6EECF244321}">
                    <p14:modId xmlns:p14="http://schemas.microsoft.com/office/powerpoint/2010/main" val="393616524"/>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Complément 4">
                <a:extLst>
                  <a:ext uri="{FF2B5EF4-FFF2-40B4-BE49-F238E27FC236}">
                    <a16:creationId xmlns:a16="http://schemas.microsoft.com/office/drawing/2014/main" id="{52AE3B6A-5A04-4F1D-1539-3986229306A8}"/>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32009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Espace réservé du texte 5">
            <a:extLst>
              <a:ext uri="{FF2B5EF4-FFF2-40B4-BE49-F238E27FC236}">
                <a16:creationId xmlns:a16="http://schemas.microsoft.com/office/drawing/2014/main" id="{2CEF37DA-A40C-51BA-00C3-3F944CFFB83C}"/>
              </a:ext>
            </a:extLst>
          </p:cNvPr>
          <p:cNvSpPr txBox="1">
            <a:spLocks/>
          </p:cNvSpPr>
          <p:nvPr/>
        </p:nvSpPr>
        <p:spPr>
          <a:xfrm>
            <a:off x="700483" y="2888985"/>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a:solidFill>
                  <a:srgbClr val="FFC000"/>
                </a:solidFill>
              </a:rPr>
              <a:t>Quand ?</a:t>
            </a:r>
          </a:p>
        </p:txBody>
      </p:sp>
      <p:sp>
        <p:nvSpPr>
          <p:cNvPr id="14" name="Espace réservé du texte 5">
            <a:extLst>
              <a:ext uri="{FF2B5EF4-FFF2-40B4-BE49-F238E27FC236}">
                <a16:creationId xmlns:a16="http://schemas.microsoft.com/office/drawing/2014/main" id="{C563EE3A-DA62-96F0-6380-86918F0BE6FE}"/>
              </a:ext>
            </a:extLst>
          </p:cNvPr>
          <p:cNvSpPr txBox="1">
            <a:spLocks/>
          </p:cNvSpPr>
          <p:nvPr/>
        </p:nvSpPr>
        <p:spPr>
          <a:xfrm>
            <a:off x="6387605" y="2883334"/>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a:solidFill>
                  <a:srgbClr val="FFC000"/>
                </a:solidFill>
              </a:rPr>
              <a:t>Outils &amp; </a:t>
            </a:r>
            <a:r>
              <a:rPr lang="fr-FR" sz="2000" b="1" err="1">
                <a:solidFill>
                  <a:srgbClr val="FFC000"/>
                </a:solidFill>
              </a:rPr>
              <a:t>Templates</a:t>
            </a:r>
            <a:endParaRPr lang="fr-FR" sz="2000" b="1">
              <a:solidFill>
                <a:srgbClr val="FFC000"/>
              </a:solidFill>
            </a:endParaRPr>
          </a:p>
        </p:txBody>
      </p:sp>
      <p:sp>
        <p:nvSpPr>
          <p:cNvPr id="17" name="Espace réservé du texte 5">
            <a:extLst>
              <a:ext uri="{FF2B5EF4-FFF2-40B4-BE49-F238E27FC236}">
                <a16:creationId xmlns:a16="http://schemas.microsoft.com/office/drawing/2014/main" id="{742F9651-C0AF-6A48-ED1A-4C4C8461F3CD}"/>
              </a:ext>
            </a:extLst>
          </p:cNvPr>
          <p:cNvSpPr txBox="1">
            <a:spLocks/>
          </p:cNvSpPr>
          <p:nvPr/>
        </p:nvSpPr>
        <p:spPr>
          <a:xfrm>
            <a:off x="6387605" y="4605781"/>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a:solidFill>
                  <a:srgbClr val="FFC000"/>
                </a:solidFill>
              </a:rPr>
              <a:t>Que se passe-t-il ?</a:t>
            </a:r>
          </a:p>
        </p:txBody>
      </p:sp>
      <p:sp>
        <p:nvSpPr>
          <p:cNvPr id="10" name="Espace réservé du texte 5">
            <a:extLst>
              <a:ext uri="{FF2B5EF4-FFF2-40B4-BE49-F238E27FC236}">
                <a16:creationId xmlns:a16="http://schemas.microsoft.com/office/drawing/2014/main" id="{47F0DB85-2811-3B03-1D8B-BBDF5B48E999}"/>
              </a:ext>
            </a:extLst>
          </p:cNvPr>
          <p:cNvSpPr txBox="1">
            <a:spLocks/>
          </p:cNvSpPr>
          <p:nvPr/>
        </p:nvSpPr>
        <p:spPr>
          <a:xfrm>
            <a:off x="650966" y="4605781"/>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a:solidFill>
                  <a:srgbClr val="FFC000"/>
                </a:solidFill>
              </a:rPr>
              <a:t>Qui intervient ?</a:t>
            </a:r>
          </a:p>
        </p:txBody>
      </p:sp>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772275"/>
            <a:ext cx="565240" cy="365125"/>
          </a:xfrm>
        </p:spPr>
        <p:txBody>
          <a:bodyPr/>
          <a:lstStyle/>
          <a:p>
            <a:pPr>
              <a:spcAft>
                <a:spcPts val="600"/>
              </a:spcAft>
            </a:pPr>
            <a:fld id="{070B80B4-B953-6547-A044-6E303DFD4AF3}" type="slidenum">
              <a:rPr lang="nl-BE" smtClean="0"/>
              <a:pPr>
                <a:spcAft>
                  <a:spcPts val="600"/>
                </a:spcAft>
              </a:pPr>
              <a:t>37</a:t>
            </a:fld>
            <a:endParaRPr lang="nl-BE"/>
          </a:p>
        </p:txBody>
      </p:sp>
      <p:sp>
        <p:nvSpPr>
          <p:cNvPr id="6" name="Espace réservé du texte 5">
            <a:extLst>
              <a:ext uri="{FF2B5EF4-FFF2-40B4-BE49-F238E27FC236}">
                <a16:creationId xmlns:a16="http://schemas.microsoft.com/office/drawing/2014/main" id="{10BF9706-A0CB-4963-973C-2EFB8CC5120A}"/>
              </a:ext>
            </a:extLst>
          </p:cNvPr>
          <p:cNvSpPr>
            <a:spLocks noGrp="1"/>
          </p:cNvSpPr>
          <p:nvPr>
            <p:ph type="body" sz="quarter" idx="17"/>
          </p:nvPr>
        </p:nvSpPr>
        <p:spPr>
          <a:xfrm>
            <a:off x="666572" y="845231"/>
            <a:ext cx="10858858" cy="1840024"/>
          </a:xfrm>
        </p:spPr>
        <p:txBody>
          <a:bodyPr anchor="t">
            <a:normAutofit/>
          </a:bodyPr>
          <a:lstStyle/>
          <a:p>
            <a:r>
              <a:rPr lang="fr-FR" sz="2800"/>
              <a:t>Le Contexte</a:t>
            </a:r>
          </a:p>
          <a:p>
            <a:r>
              <a:rPr lang="fr-FR" sz="2000"/>
              <a:t>Traçabilité de l’application d’autres mesures de sécurité </a:t>
            </a:r>
          </a:p>
          <a:p>
            <a:endParaRPr lang="fr-FR" sz="2000"/>
          </a:p>
          <a:p>
            <a:r>
              <a:rPr lang="fr-FR" sz="2000">
                <a:solidFill>
                  <a:srgbClr val="FFC000"/>
                </a:solidFill>
              </a:rPr>
              <a:t>Proposition pour la communication d’un blocage de mouvement :</a:t>
            </a:r>
          </a:p>
          <a:p>
            <a:endParaRPr lang="fr-FR" sz="2800"/>
          </a:p>
        </p:txBody>
      </p:sp>
      <p:sp>
        <p:nvSpPr>
          <p:cNvPr id="4" name="Espace réservé du texte 5">
            <a:extLst>
              <a:ext uri="{FF2B5EF4-FFF2-40B4-BE49-F238E27FC236}">
                <a16:creationId xmlns:a16="http://schemas.microsoft.com/office/drawing/2014/main" id="{A6001712-02B4-3A03-3E22-40D28A270933}"/>
              </a:ext>
            </a:extLst>
          </p:cNvPr>
          <p:cNvSpPr txBox="1">
            <a:spLocks/>
          </p:cNvSpPr>
          <p:nvPr/>
        </p:nvSpPr>
        <p:spPr>
          <a:xfrm>
            <a:off x="666575" y="3291174"/>
            <a:ext cx="5341863" cy="80614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fr-BE" sz="1200">
                <a:solidFill>
                  <a:srgbClr val="FFC000"/>
                </a:solidFill>
              </a:rPr>
              <a:t>Lors de l’application d’un blocage des mouvements  par Infrabel / TUC RAIL </a:t>
            </a:r>
            <a:r>
              <a:rPr lang="fr-FR" sz="1200">
                <a:solidFill>
                  <a:srgbClr val="FFC000"/>
                </a:solidFill>
              </a:rPr>
              <a:t>Avant le démarrage de travaux sous la supervision d’un chef de travail </a:t>
            </a:r>
            <a:r>
              <a:rPr lang="fr-BE" sz="1200">
                <a:solidFill>
                  <a:srgbClr val="FFC000"/>
                </a:solidFill>
              </a:rPr>
              <a:t>Infrabel / TUC-RAIL</a:t>
            </a:r>
          </a:p>
          <a:p>
            <a:pPr marL="171450" indent="-171450">
              <a:spcBef>
                <a:spcPts val="300"/>
              </a:spcBef>
              <a:buFont typeface="Arial" panose="020B0604020202020204" pitchFamily="34" charset="0"/>
              <a:buChar char="•"/>
            </a:pPr>
            <a:r>
              <a:rPr lang="fr-BE" sz="1200">
                <a:solidFill>
                  <a:srgbClr val="FFC000"/>
                </a:solidFill>
              </a:rPr>
              <a:t>Lors de modifications apportées aux mesures de sécurité appliquées.</a:t>
            </a:r>
          </a:p>
        </p:txBody>
      </p:sp>
      <p:cxnSp>
        <p:nvCxnSpPr>
          <p:cNvPr id="5" name="Connecteur droit 4">
            <a:extLst>
              <a:ext uri="{FF2B5EF4-FFF2-40B4-BE49-F238E27FC236}">
                <a16:creationId xmlns:a16="http://schemas.microsoft.com/office/drawing/2014/main" id="{93C29839-1525-BD33-F97E-86FDA1160AB3}"/>
              </a:ext>
            </a:extLst>
          </p:cNvPr>
          <p:cNvCxnSpPr/>
          <p:nvPr/>
        </p:nvCxnSpPr>
        <p:spPr>
          <a:xfrm>
            <a:off x="700483" y="3232787"/>
            <a:ext cx="5137821" cy="0"/>
          </a:xfrm>
          <a:prstGeom prst="line">
            <a:avLst/>
          </a:prstGeom>
          <a:ln w="38100">
            <a:solidFill>
              <a:srgbClr val="FFC000"/>
            </a:solidFill>
          </a:ln>
        </p:spPr>
        <p:style>
          <a:lnRef idx="1">
            <a:schemeClr val="accent4"/>
          </a:lnRef>
          <a:fillRef idx="0">
            <a:schemeClr val="accent4"/>
          </a:fillRef>
          <a:effectRef idx="0">
            <a:schemeClr val="accent4"/>
          </a:effectRef>
          <a:fontRef idx="minor">
            <a:schemeClr val="tx1"/>
          </a:fontRef>
        </p:style>
      </p:cxnSp>
      <p:cxnSp>
        <p:nvCxnSpPr>
          <p:cNvPr id="9" name="Connecteur droit 8">
            <a:extLst>
              <a:ext uri="{FF2B5EF4-FFF2-40B4-BE49-F238E27FC236}">
                <a16:creationId xmlns:a16="http://schemas.microsoft.com/office/drawing/2014/main" id="{FFD261F4-81B7-E2CF-31BC-3FE0458748C4}"/>
              </a:ext>
            </a:extLst>
          </p:cNvPr>
          <p:cNvCxnSpPr/>
          <p:nvPr/>
        </p:nvCxnSpPr>
        <p:spPr>
          <a:xfrm>
            <a:off x="700483" y="4935597"/>
            <a:ext cx="5137821" cy="0"/>
          </a:xfrm>
          <a:prstGeom prst="line">
            <a:avLst/>
          </a:prstGeom>
          <a:ln w="38100">
            <a:solidFill>
              <a:srgbClr val="FFC000"/>
            </a:solidFill>
          </a:ln>
        </p:spPr>
        <p:style>
          <a:lnRef idx="1">
            <a:schemeClr val="accent4"/>
          </a:lnRef>
          <a:fillRef idx="0">
            <a:schemeClr val="accent4"/>
          </a:fillRef>
          <a:effectRef idx="0">
            <a:schemeClr val="accent4"/>
          </a:effectRef>
          <a:fontRef idx="minor">
            <a:schemeClr val="tx1"/>
          </a:fontRef>
        </p:style>
      </p:cxnSp>
      <p:sp>
        <p:nvSpPr>
          <p:cNvPr id="11" name="Espace réservé du texte 5">
            <a:extLst>
              <a:ext uri="{FF2B5EF4-FFF2-40B4-BE49-F238E27FC236}">
                <a16:creationId xmlns:a16="http://schemas.microsoft.com/office/drawing/2014/main" id="{9726010E-A47A-8A93-46F1-2A2B367B012C}"/>
              </a:ext>
            </a:extLst>
          </p:cNvPr>
          <p:cNvSpPr txBox="1">
            <a:spLocks/>
          </p:cNvSpPr>
          <p:nvPr/>
        </p:nvSpPr>
        <p:spPr>
          <a:xfrm>
            <a:off x="666569" y="5066948"/>
            <a:ext cx="5122218" cy="853415"/>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fr-BE" sz="1200">
                <a:solidFill>
                  <a:srgbClr val="FFC000"/>
                </a:solidFill>
              </a:rPr>
              <a:t>Le Chef de travail / chantier d’Infrabel ou de TUC-RAIL </a:t>
            </a:r>
          </a:p>
          <a:p>
            <a:pPr marL="171450" indent="-171450">
              <a:spcBef>
                <a:spcPts val="300"/>
              </a:spcBef>
              <a:buFont typeface="Arial" panose="020B0604020202020204" pitchFamily="34" charset="0"/>
              <a:buChar char="•"/>
            </a:pPr>
            <a:r>
              <a:rPr lang="fr-BE" sz="1200">
                <a:solidFill>
                  <a:srgbClr val="FFC000"/>
                </a:solidFill>
              </a:rPr>
              <a:t>Le Chef de travail de l’entrepreneur (Représentant de l’entrepreneur)</a:t>
            </a:r>
          </a:p>
          <a:p>
            <a:pPr marL="171450" indent="-171450">
              <a:spcBef>
                <a:spcPts val="300"/>
              </a:spcBef>
              <a:buFont typeface="Arial" panose="020B0604020202020204" pitchFamily="34" charset="0"/>
              <a:buChar char="•"/>
            </a:pPr>
            <a:endParaRPr lang="fr-FR" sz="1200">
              <a:solidFill>
                <a:srgbClr val="FFC000"/>
              </a:solidFill>
            </a:endParaRPr>
          </a:p>
        </p:txBody>
      </p:sp>
      <p:sp>
        <p:nvSpPr>
          <p:cNvPr id="12" name="Espace réservé du texte 5">
            <a:extLst>
              <a:ext uri="{FF2B5EF4-FFF2-40B4-BE49-F238E27FC236}">
                <a16:creationId xmlns:a16="http://schemas.microsoft.com/office/drawing/2014/main" id="{C66185DC-9324-FF6C-FB2A-34865E28B302}"/>
              </a:ext>
            </a:extLst>
          </p:cNvPr>
          <p:cNvSpPr txBox="1">
            <a:spLocks/>
          </p:cNvSpPr>
          <p:nvPr/>
        </p:nvSpPr>
        <p:spPr>
          <a:xfrm>
            <a:off x="6403211" y="3327295"/>
            <a:ext cx="5137821" cy="80614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fr-BE" sz="1200" b="1">
                <a:solidFill>
                  <a:srgbClr val="FFC000"/>
                </a:solidFill>
              </a:rPr>
              <a:t>Adaptation du Formulaire I-427</a:t>
            </a:r>
          </a:p>
          <a:p>
            <a:pPr marL="171450" indent="-171450">
              <a:spcBef>
                <a:spcPts val="300"/>
              </a:spcBef>
              <a:buFont typeface="Arial" panose="020B0604020202020204" pitchFamily="34" charset="0"/>
              <a:buChar char="•"/>
            </a:pPr>
            <a:r>
              <a:rPr lang="fr-BE" sz="1200" b="1">
                <a:solidFill>
                  <a:srgbClr val="FFC000"/>
                </a:solidFill>
              </a:rPr>
              <a:t>Nouveau formulaire</a:t>
            </a:r>
          </a:p>
          <a:p>
            <a:pPr marL="171450" indent="-171450">
              <a:spcBef>
                <a:spcPts val="300"/>
              </a:spcBef>
              <a:buFont typeface="Arial" panose="020B0604020202020204" pitchFamily="34" charset="0"/>
              <a:buChar char="•"/>
            </a:pPr>
            <a:r>
              <a:rPr lang="fr-BE" sz="1200" b="1">
                <a:solidFill>
                  <a:srgbClr val="FFC000"/>
                </a:solidFill>
              </a:rPr>
              <a:t>Solution digitale</a:t>
            </a:r>
          </a:p>
          <a:p>
            <a:pPr marL="171450" indent="-171450">
              <a:spcBef>
                <a:spcPts val="300"/>
              </a:spcBef>
              <a:buFont typeface="Arial" panose="020B0604020202020204" pitchFamily="34" charset="0"/>
              <a:buChar char="•"/>
            </a:pPr>
            <a:endParaRPr lang="fr-BE" sz="1200">
              <a:solidFill>
                <a:srgbClr val="FFC000"/>
              </a:solidFill>
            </a:endParaRPr>
          </a:p>
          <a:p>
            <a:pPr marL="171450" indent="-171450">
              <a:spcBef>
                <a:spcPts val="300"/>
              </a:spcBef>
              <a:buFont typeface="Arial" panose="020B0604020202020204" pitchFamily="34" charset="0"/>
              <a:buChar char="•"/>
            </a:pPr>
            <a:endParaRPr lang="fr-FR" sz="1200">
              <a:solidFill>
                <a:srgbClr val="FFC000"/>
              </a:solidFill>
            </a:endParaRPr>
          </a:p>
        </p:txBody>
      </p:sp>
      <p:cxnSp>
        <p:nvCxnSpPr>
          <p:cNvPr id="13" name="Connecteur droit 12">
            <a:extLst>
              <a:ext uri="{FF2B5EF4-FFF2-40B4-BE49-F238E27FC236}">
                <a16:creationId xmlns:a16="http://schemas.microsoft.com/office/drawing/2014/main" id="{1A8B60BF-C4DB-7350-179F-6270DD71D094}"/>
              </a:ext>
            </a:extLst>
          </p:cNvPr>
          <p:cNvCxnSpPr/>
          <p:nvPr/>
        </p:nvCxnSpPr>
        <p:spPr>
          <a:xfrm>
            <a:off x="6387605" y="3232787"/>
            <a:ext cx="5137821" cy="0"/>
          </a:xfrm>
          <a:prstGeom prst="line">
            <a:avLst/>
          </a:prstGeom>
          <a:ln w="38100">
            <a:solidFill>
              <a:srgbClr val="FFC000"/>
            </a:solidFill>
          </a:ln>
        </p:spPr>
        <p:style>
          <a:lnRef idx="1">
            <a:schemeClr val="accent4"/>
          </a:lnRef>
          <a:fillRef idx="0">
            <a:schemeClr val="accent4"/>
          </a:fillRef>
          <a:effectRef idx="0">
            <a:schemeClr val="accent4"/>
          </a:effectRef>
          <a:fontRef idx="minor">
            <a:schemeClr val="tx1"/>
          </a:fontRef>
        </p:style>
      </p:cxnSp>
      <p:cxnSp>
        <p:nvCxnSpPr>
          <p:cNvPr id="16" name="Connecteur droit 15">
            <a:extLst>
              <a:ext uri="{FF2B5EF4-FFF2-40B4-BE49-F238E27FC236}">
                <a16:creationId xmlns:a16="http://schemas.microsoft.com/office/drawing/2014/main" id="{CA50CC8B-B54E-6235-3B0B-1D5FAD62F85C}"/>
              </a:ext>
            </a:extLst>
          </p:cNvPr>
          <p:cNvCxnSpPr/>
          <p:nvPr/>
        </p:nvCxnSpPr>
        <p:spPr>
          <a:xfrm>
            <a:off x="6408049" y="4937802"/>
            <a:ext cx="5137821" cy="0"/>
          </a:xfrm>
          <a:prstGeom prst="line">
            <a:avLst/>
          </a:prstGeom>
          <a:ln w="38100">
            <a:solidFill>
              <a:srgbClr val="FFC000"/>
            </a:solidFill>
          </a:ln>
        </p:spPr>
        <p:style>
          <a:lnRef idx="1">
            <a:schemeClr val="accent4"/>
          </a:lnRef>
          <a:fillRef idx="0">
            <a:schemeClr val="accent4"/>
          </a:fillRef>
          <a:effectRef idx="0">
            <a:schemeClr val="accent4"/>
          </a:effectRef>
          <a:fontRef idx="minor">
            <a:schemeClr val="tx1"/>
          </a:fontRef>
        </p:style>
      </p:cxnSp>
      <p:sp>
        <p:nvSpPr>
          <p:cNvPr id="18" name="Espace réservé du texte 5">
            <a:extLst>
              <a:ext uri="{FF2B5EF4-FFF2-40B4-BE49-F238E27FC236}">
                <a16:creationId xmlns:a16="http://schemas.microsoft.com/office/drawing/2014/main" id="{070B80ED-20B2-7622-8136-94E9569015AB}"/>
              </a:ext>
            </a:extLst>
          </p:cNvPr>
          <p:cNvSpPr txBox="1">
            <a:spLocks/>
          </p:cNvSpPr>
          <p:nvPr/>
        </p:nvSpPr>
        <p:spPr>
          <a:xfrm>
            <a:off x="6403211" y="5061502"/>
            <a:ext cx="5507579" cy="180938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spcBef>
                <a:spcPts val="300"/>
              </a:spcBef>
              <a:buClrTx/>
            </a:pPr>
            <a:r>
              <a:rPr lang="fr-BE" sz="1200">
                <a:solidFill>
                  <a:srgbClr val="FFC000"/>
                </a:solidFill>
              </a:rPr>
              <a:t>Confirmation des dispositions convenues lors de la préparation et de la planification des travaux (particulièrement sur l’application des mesures de sécurité)</a:t>
            </a:r>
          </a:p>
          <a:p>
            <a:pPr marL="171450" lvl="1" indent="-171450">
              <a:spcBef>
                <a:spcPts val="300"/>
              </a:spcBef>
              <a:buClrTx/>
            </a:pPr>
            <a:r>
              <a:rPr lang="fr-BE" sz="1200">
                <a:solidFill>
                  <a:srgbClr val="FFC000"/>
                </a:solidFill>
              </a:rPr>
              <a:t>Information, par le représentant d’Infrabel, de la mise application du blocage des mouvements</a:t>
            </a:r>
          </a:p>
          <a:p>
            <a:pPr marL="171450" lvl="1" indent="-171450">
              <a:spcBef>
                <a:spcPts val="300"/>
              </a:spcBef>
              <a:buClrTx/>
            </a:pPr>
            <a:r>
              <a:rPr lang="fr-BE" sz="1200">
                <a:solidFill>
                  <a:srgbClr val="FFC000"/>
                </a:solidFill>
              </a:rPr>
              <a:t>Communication par le représentant de l’entrepreneur, de l’achèvement de ses travaux</a:t>
            </a:r>
            <a:endParaRPr lang="fr-FR" sz="1200">
              <a:solidFill>
                <a:srgbClr val="FFC000"/>
              </a:solidFill>
            </a:endParaRPr>
          </a:p>
          <a:p>
            <a:pPr marL="171450" indent="-171450">
              <a:spcBef>
                <a:spcPts val="300"/>
              </a:spcBef>
              <a:buFont typeface="Arial" panose="020B0604020202020204" pitchFamily="34" charset="0"/>
              <a:buChar char="•"/>
            </a:pPr>
            <a:endParaRPr lang="fr-FR" sz="1200">
              <a:solidFill>
                <a:srgbClr val="00B050"/>
              </a:solidFill>
            </a:endParaRPr>
          </a:p>
        </p:txBody>
      </p:sp>
      <p:pic>
        <p:nvPicPr>
          <p:cNvPr id="3" name="Image 29">
            <a:extLst>
              <a:ext uri="{FF2B5EF4-FFF2-40B4-BE49-F238E27FC236}">
                <a16:creationId xmlns:a16="http://schemas.microsoft.com/office/drawing/2014/main" id="{8C798F67-92F4-F531-EF4D-661ECC6DF8B3}"/>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10665103" y="1577439"/>
            <a:ext cx="770400" cy="572400"/>
          </a:xfrm>
          <a:prstGeom prst="rect">
            <a:avLst/>
          </a:prstGeom>
          <a:ln w="76200">
            <a:solidFill>
              <a:srgbClr val="FFD040"/>
            </a:solidFill>
          </a:ln>
        </p:spPr>
      </p:pic>
      <p:pic>
        <p:nvPicPr>
          <p:cNvPr id="7" name="Image 6">
            <a:extLst>
              <a:ext uri="{FF2B5EF4-FFF2-40B4-BE49-F238E27FC236}">
                <a16:creationId xmlns:a16="http://schemas.microsoft.com/office/drawing/2014/main" id="{EBA18AA7-45D4-2BD6-30C4-B7C0DDE23637}"/>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10665103" y="2355653"/>
            <a:ext cx="770400" cy="572400"/>
          </a:xfrm>
          <a:prstGeom prst="rect">
            <a:avLst/>
          </a:prstGeom>
          <a:ln w="76200">
            <a:solidFill>
              <a:srgbClr val="FFFF00"/>
            </a:solidFill>
          </a:ln>
        </p:spPr>
      </p:pic>
    </p:spTree>
    <p:extLst>
      <p:ext uri="{BB962C8B-B14F-4D97-AF65-F5344CB8AC3E}">
        <p14:creationId xmlns:p14="http://schemas.microsoft.com/office/powerpoint/2010/main" val="1483756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772275"/>
            <a:ext cx="565240" cy="365125"/>
          </a:xfrm>
        </p:spPr>
        <p:txBody>
          <a:bodyPr/>
          <a:lstStyle/>
          <a:p>
            <a:pPr>
              <a:spcAft>
                <a:spcPts val="600"/>
              </a:spcAft>
            </a:pPr>
            <a:fld id="{070B80B4-B953-6547-A044-6E303DFD4AF3}" type="slidenum">
              <a:rPr lang="nl-BE" smtClean="0"/>
              <a:pPr>
                <a:spcAft>
                  <a:spcPts val="600"/>
                </a:spcAft>
              </a:pPr>
              <a:t>38</a:t>
            </a:fld>
            <a:endParaRPr lang="nl-BE"/>
          </a:p>
        </p:txBody>
      </p:sp>
      <p:sp>
        <p:nvSpPr>
          <p:cNvPr id="6" name="Espace réservé du texte 5">
            <a:extLst>
              <a:ext uri="{FF2B5EF4-FFF2-40B4-BE49-F238E27FC236}">
                <a16:creationId xmlns:a16="http://schemas.microsoft.com/office/drawing/2014/main" id="{10BF9706-A0CB-4963-973C-2EFB8CC5120A}"/>
              </a:ext>
            </a:extLst>
          </p:cNvPr>
          <p:cNvSpPr>
            <a:spLocks noGrp="1"/>
          </p:cNvSpPr>
          <p:nvPr>
            <p:ph type="body" sz="quarter" idx="17"/>
          </p:nvPr>
        </p:nvSpPr>
        <p:spPr>
          <a:xfrm>
            <a:off x="666572" y="845231"/>
            <a:ext cx="10858858" cy="1840024"/>
          </a:xfrm>
        </p:spPr>
        <p:txBody>
          <a:bodyPr anchor="t">
            <a:normAutofit/>
          </a:bodyPr>
          <a:lstStyle/>
          <a:p>
            <a:r>
              <a:rPr lang="fr-FR" sz="2800"/>
              <a:t>Le Contexte</a:t>
            </a:r>
          </a:p>
          <a:p>
            <a:r>
              <a:rPr lang="fr-FR" sz="2000"/>
              <a:t>Traçabilité de l’application d’autres mesures de sécurité </a:t>
            </a:r>
          </a:p>
          <a:p>
            <a:endParaRPr lang="fr-FR" sz="2000"/>
          </a:p>
          <a:p>
            <a:r>
              <a:rPr lang="fr-FR" sz="2000">
                <a:solidFill>
                  <a:srgbClr val="FFC000"/>
                </a:solidFill>
              </a:rPr>
              <a:t>Proposition pour la communication d’un blocage de mouvement :</a:t>
            </a:r>
          </a:p>
          <a:p>
            <a:endParaRPr lang="fr-FR" sz="2800"/>
          </a:p>
        </p:txBody>
      </p:sp>
      <p:pic>
        <p:nvPicPr>
          <p:cNvPr id="3" name="Image 29">
            <a:extLst>
              <a:ext uri="{FF2B5EF4-FFF2-40B4-BE49-F238E27FC236}">
                <a16:creationId xmlns:a16="http://schemas.microsoft.com/office/drawing/2014/main" id="{8C798F67-92F4-F531-EF4D-661ECC6DF8B3}"/>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10665103" y="1577439"/>
            <a:ext cx="770400" cy="572400"/>
          </a:xfrm>
          <a:prstGeom prst="rect">
            <a:avLst/>
          </a:prstGeom>
          <a:ln w="76200">
            <a:solidFill>
              <a:srgbClr val="FFD040"/>
            </a:solidFill>
          </a:ln>
        </p:spPr>
      </p:pic>
      <p:pic>
        <p:nvPicPr>
          <p:cNvPr id="7" name="Image 6">
            <a:extLst>
              <a:ext uri="{FF2B5EF4-FFF2-40B4-BE49-F238E27FC236}">
                <a16:creationId xmlns:a16="http://schemas.microsoft.com/office/drawing/2014/main" id="{EBA18AA7-45D4-2BD6-30C4-B7C0DDE23637}"/>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10665103" y="2355653"/>
            <a:ext cx="770400" cy="572400"/>
          </a:xfrm>
          <a:prstGeom prst="rect">
            <a:avLst/>
          </a:prstGeom>
          <a:ln w="76200">
            <a:solidFill>
              <a:srgbClr val="FFFF00"/>
            </a:solidFill>
          </a:ln>
        </p:spPr>
      </p:pic>
      <p:pic>
        <p:nvPicPr>
          <p:cNvPr id="2" name="Picture 25">
            <a:extLst>
              <a:ext uri="{FF2B5EF4-FFF2-40B4-BE49-F238E27FC236}">
                <a16:creationId xmlns:a16="http://schemas.microsoft.com/office/drawing/2014/main" id="{7001C7CF-A331-49B8-FB90-2B17DA85E98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5246"/>
          <a:stretch/>
        </p:blipFill>
        <p:spPr bwMode="auto">
          <a:xfrm>
            <a:off x="727035" y="2578725"/>
            <a:ext cx="9721783" cy="380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a:extLst>
              <a:ext uri="{FF2B5EF4-FFF2-40B4-BE49-F238E27FC236}">
                <a16:creationId xmlns:a16="http://schemas.microsoft.com/office/drawing/2014/main" id="{D7A7284E-B0D8-B255-6FF3-8F3D3899E527}"/>
              </a:ext>
            </a:extLst>
          </p:cNvPr>
          <p:cNvSpPr txBox="1"/>
          <p:nvPr/>
        </p:nvSpPr>
        <p:spPr>
          <a:xfrm>
            <a:off x="1743182" y="3338622"/>
            <a:ext cx="3819418" cy="430887"/>
          </a:xfrm>
          <a:prstGeom prst="rect">
            <a:avLst/>
          </a:prstGeom>
          <a:solidFill>
            <a:schemeClr val="bg1"/>
          </a:solidFill>
        </p:spPr>
        <p:txBody>
          <a:bodyPr wrap="square" rtlCol="0">
            <a:spAutoFit/>
          </a:bodyPr>
          <a:lstStyle/>
          <a:p>
            <a:pPr algn="ctr"/>
            <a:r>
              <a:rPr lang="fr-FR" sz="1100" b="1">
                <a:latin typeface="Times New Roman" panose="02020603050405020304" pitchFamily="18" charset="0"/>
                <a:cs typeface="Times New Roman" panose="02020603050405020304" pitchFamily="18" charset="0"/>
              </a:rPr>
              <a:t>Mise en œuvre d’un blocage des mouvements</a:t>
            </a:r>
          </a:p>
          <a:p>
            <a:endParaRPr lang="fr-FR" sz="11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D7773B5-3BA8-CB5E-BFC9-1D503902C0E8}"/>
              </a:ext>
            </a:extLst>
          </p:cNvPr>
          <p:cNvSpPr/>
          <p:nvPr/>
        </p:nvSpPr>
        <p:spPr>
          <a:xfrm>
            <a:off x="1066800" y="4635500"/>
            <a:ext cx="4857750" cy="48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8DA56D1F-BE95-9231-5DEC-2BD5960C36A2}"/>
              </a:ext>
            </a:extLst>
          </p:cNvPr>
          <p:cNvSpPr txBox="1"/>
          <p:nvPr/>
        </p:nvSpPr>
        <p:spPr>
          <a:xfrm>
            <a:off x="909638" y="5272171"/>
            <a:ext cx="4805362" cy="215444"/>
          </a:xfrm>
          <a:prstGeom prst="rect">
            <a:avLst/>
          </a:prstGeom>
          <a:solidFill>
            <a:schemeClr val="bg1"/>
          </a:solidFill>
        </p:spPr>
        <p:txBody>
          <a:bodyPr wrap="square" rtlCol="0">
            <a:spAutoFit/>
          </a:bodyPr>
          <a:lstStyle/>
          <a:p>
            <a:r>
              <a:rPr lang="fr-FR" sz="800" b="1">
                <a:latin typeface="Times New Roman" panose="02020603050405020304" pitchFamily="18" charset="0"/>
                <a:cs typeface="Times New Roman" panose="02020603050405020304" pitchFamily="18" charset="0"/>
              </a:rPr>
              <a:t>B.  Information, par le représentant d’INFRABEL, de la mise en œuvre d’un blocage des mouvements</a:t>
            </a:r>
          </a:p>
        </p:txBody>
      </p:sp>
      <p:sp>
        <p:nvSpPr>
          <p:cNvPr id="22" name="ZoneTexte 21">
            <a:extLst>
              <a:ext uri="{FF2B5EF4-FFF2-40B4-BE49-F238E27FC236}">
                <a16:creationId xmlns:a16="http://schemas.microsoft.com/office/drawing/2014/main" id="{509D4A79-F644-395A-4028-1170A01B79ED}"/>
              </a:ext>
            </a:extLst>
          </p:cNvPr>
          <p:cNvSpPr txBox="1"/>
          <p:nvPr/>
        </p:nvSpPr>
        <p:spPr>
          <a:xfrm>
            <a:off x="4383880" y="5642599"/>
            <a:ext cx="1078707" cy="215444"/>
          </a:xfrm>
          <a:prstGeom prst="rect">
            <a:avLst/>
          </a:prstGeom>
          <a:solidFill>
            <a:schemeClr val="bg1"/>
          </a:solidFill>
        </p:spPr>
        <p:txBody>
          <a:bodyPr wrap="square" rtlCol="0">
            <a:spAutoFit/>
          </a:bodyPr>
          <a:lstStyle/>
          <a:p>
            <a:pPr algn="r"/>
            <a:r>
              <a:rPr lang="fr-FR" sz="800" b="1">
                <a:latin typeface="Times New Roman" panose="02020603050405020304" pitchFamily="18" charset="0"/>
                <a:cs typeface="Times New Roman" panose="02020603050405020304" pitchFamily="18" charset="0"/>
              </a:rPr>
              <a:t>est protégé</a:t>
            </a:r>
          </a:p>
        </p:txBody>
      </p:sp>
      <p:sp>
        <p:nvSpPr>
          <p:cNvPr id="23" name="ZoneTexte 22">
            <a:extLst>
              <a:ext uri="{FF2B5EF4-FFF2-40B4-BE49-F238E27FC236}">
                <a16:creationId xmlns:a16="http://schemas.microsoft.com/office/drawing/2014/main" id="{F865D439-4D37-5D7A-2CF3-D2674D926C06}"/>
              </a:ext>
            </a:extLst>
          </p:cNvPr>
          <p:cNvSpPr txBox="1"/>
          <p:nvPr/>
        </p:nvSpPr>
        <p:spPr>
          <a:xfrm>
            <a:off x="1080294" y="6092411"/>
            <a:ext cx="2232025" cy="215444"/>
          </a:xfrm>
          <a:prstGeom prst="rect">
            <a:avLst/>
          </a:prstGeom>
          <a:solidFill>
            <a:schemeClr val="bg1"/>
          </a:solidFill>
        </p:spPr>
        <p:txBody>
          <a:bodyPr wrap="square" rtlCol="0">
            <a:spAutoFit/>
          </a:bodyPr>
          <a:lstStyle/>
          <a:p>
            <a:r>
              <a:rPr lang="fr-FR" sz="800" b="1">
                <a:latin typeface="Times New Roman" panose="02020603050405020304" pitchFamily="18" charset="0"/>
                <a:cs typeface="Times New Roman" panose="02020603050405020304" pitchFamily="18" charset="0"/>
              </a:rPr>
              <a:t>Le blocage des mouvements est prévu jusqu’à</a:t>
            </a:r>
          </a:p>
        </p:txBody>
      </p:sp>
    </p:spTree>
    <p:extLst>
      <p:ext uri="{BB962C8B-B14F-4D97-AF65-F5344CB8AC3E}">
        <p14:creationId xmlns:p14="http://schemas.microsoft.com/office/powerpoint/2010/main" val="876209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Espace réservé du texte 5">
            <a:extLst>
              <a:ext uri="{FF2B5EF4-FFF2-40B4-BE49-F238E27FC236}">
                <a16:creationId xmlns:a16="http://schemas.microsoft.com/office/drawing/2014/main" id="{2CEF37DA-A40C-51BA-00C3-3F944CFFB83C}"/>
              </a:ext>
            </a:extLst>
          </p:cNvPr>
          <p:cNvSpPr txBox="1">
            <a:spLocks/>
          </p:cNvSpPr>
          <p:nvPr/>
        </p:nvSpPr>
        <p:spPr>
          <a:xfrm>
            <a:off x="700483" y="2888985"/>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a:solidFill>
                  <a:schemeClr val="accent3"/>
                </a:solidFill>
              </a:rPr>
              <a:t>Quand ?</a:t>
            </a:r>
          </a:p>
        </p:txBody>
      </p:sp>
      <p:sp>
        <p:nvSpPr>
          <p:cNvPr id="14" name="Espace réservé du texte 5">
            <a:extLst>
              <a:ext uri="{FF2B5EF4-FFF2-40B4-BE49-F238E27FC236}">
                <a16:creationId xmlns:a16="http://schemas.microsoft.com/office/drawing/2014/main" id="{C563EE3A-DA62-96F0-6380-86918F0BE6FE}"/>
              </a:ext>
            </a:extLst>
          </p:cNvPr>
          <p:cNvSpPr txBox="1">
            <a:spLocks/>
          </p:cNvSpPr>
          <p:nvPr/>
        </p:nvSpPr>
        <p:spPr>
          <a:xfrm>
            <a:off x="6387605" y="2883334"/>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a:solidFill>
                  <a:schemeClr val="accent3"/>
                </a:solidFill>
              </a:rPr>
              <a:t>Outils &amp; </a:t>
            </a:r>
            <a:r>
              <a:rPr lang="fr-FR" sz="2000" b="1" err="1">
                <a:solidFill>
                  <a:schemeClr val="accent3"/>
                </a:solidFill>
              </a:rPr>
              <a:t>Templates</a:t>
            </a:r>
            <a:endParaRPr lang="fr-FR" sz="2000" b="1">
              <a:solidFill>
                <a:schemeClr val="accent3"/>
              </a:solidFill>
            </a:endParaRPr>
          </a:p>
        </p:txBody>
      </p:sp>
      <p:sp>
        <p:nvSpPr>
          <p:cNvPr id="17" name="Espace réservé du texte 5">
            <a:extLst>
              <a:ext uri="{FF2B5EF4-FFF2-40B4-BE49-F238E27FC236}">
                <a16:creationId xmlns:a16="http://schemas.microsoft.com/office/drawing/2014/main" id="{742F9651-C0AF-6A48-ED1A-4C4C8461F3CD}"/>
              </a:ext>
            </a:extLst>
          </p:cNvPr>
          <p:cNvSpPr txBox="1">
            <a:spLocks/>
          </p:cNvSpPr>
          <p:nvPr/>
        </p:nvSpPr>
        <p:spPr>
          <a:xfrm>
            <a:off x="6387605" y="4605781"/>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a:solidFill>
                  <a:schemeClr val="accent3"/>
                </a:solidFill>
              </a:rPr>
              <a:t>Que se passe-t-il ?</a:t>
            </a:r>
          </a:p>
        </p:txBody>
      </p:sp>
      <p:sp>
        <p:nvSpPr>
          <p:cNvPr id="10" name="Espace réservé du texte 5">
            <a:extLst>
              <a:ext uri="{FF2B5EF4-FFF2-40B4-BE49-F238E27FC236}">
                <a16:creationId xmlns:a16="http://schemas.microsoft.com/office/drawing/2014/main" id="{47F0DB85-2811-3B03-1D8B-BBDF5B48E999}"/>
              </a:ext>
            </a:extLst>
          </p:cNvPr>
          <p:cNvSpPr txBox="1">
            <a:spLocks/>
          </p:cNvSpPr>
          <p:nvPr/>
        </p:nvSpPr>
        <p:spPr>
          <a:xfrm>
            <a:off x="650966" y="4605781"/>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a:solidFill>
                  <a:schemeClr val="accent3"/>
                </a:solidFill>
              </a:rPr>
              <a:t>Qui intervient ?</a:t>
            </a:r>
          </a:p>
        </p:txBody>
      </p:sp>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772275"/>
            <a:ext cx="565240" cy="365125"/>
          </a:xfrm>
        </p:spPr>
        <p:txBody>
          <a:bodyPr/>
          <a:lstStyle/>
          <a:p>
            <a:pPr>
              <a:spcAft>
                <a:spcPts val="600"/>
              </a:spcAft>
            </a:pPr>
            <a:fld id="{070B80B4-B953-6547-A044-6E303DFD4AF3}" type="slidenum">
              <a:rPr lang="nl-BE" smtClean="0"/>
              <a:pPr>
                <a:spcAft>
                  <a:spcPts val="600"/>
                </a:spcAft>
              </a:pPr>
              <a:t>39</a:t>
            </a:fld>
            <a:endParaRPr lang="nl-BE"/>
          </a:p>
        </p:txBody>
      </p:sp>
      <p:sp>
        <p:nvSpPr>
          <p:cNvPr id="6" name="Espace réservé du texte 5">
            <a:extLst>
              <a:ext uri="{FF2B5EF4-FFF2-40B4-BE49-F238E27FC236}">
                <a16:creationId xmlns:a16="http://schemas.microsoft.com/office/drawing/2014/main" id="{10BF9706-A0CB-4963-973C-2EFB8CC5120A}"/>
              </a:ext>
            </a:extLst>
          </p:cNvPr>
          <p:cNvSpPr>
            <a:spLocks noGrp="1"/>
          </p:cNvSpPr>
          <p:nvPr>
            <p:ph type="body" sz="quarter" idx="17"/>
          </p:nvPr>
        </p:nvSpPr>
        <p:spPr>
          <a:xfrm>
            <a:off x="666572" y="845231"/>
            <a:ext cx="10858858" cy="1840024"/>
          </a:xfrm>
        </p:spPr>
        <p:txBody>
          <a:bodyPr anchor="t">
            <a:normAutofit/>
          </a:bodyPr>
          <a:lstStyle/>
          <a:p>
            <a:r>
              <a:rPr lang="fr-FR" sz="2800"/>
              <a:t>Le Contexte</a:t>
            </a:r>
          </a:p>
          <a:p>
            <a:r>
              <a:rPr lang="fr-FR" sz="2000"/>
              <a:t>Traçabilité de l’application d’autres mesures de sécurité </a:t>
            </a:r>
          </a:p>
          <a:p>
            <a:endParaRPr lang="fr-FR" sz="2000"/>
          </a:p>
          <a:p>
            <a:r>
              <a:rPr lang="fr-FR" sz="2000">
                <a:solidFill>
                  <a:schemeClr val="accent3"/>
                </a:solidFill>
              </a:rPr>
              <a:t>Proposition pour la communication d’un dispositif d’annonce :</a:t>
            </a:r>
          </a:p>
          <a:p>
            <a:endParaRPr lang="fr-FR" sz="2800"/>
          </a:p>
        </p:txBody>
      </p:sp>
      <p:sp>
        <p:nvSpPr>
          <p:cNvPr id="4" name="Espace réservé du texte 5">
            <a:extLst>
              <a:ext uri="{FF2B5EF4-FFF2-40B4-BE49-F238E27FC236}">
                <a16:creationId xmlns:a16="http://schemas.microsoft.com/office/drawing/2014/main" id="{A6001712-02B4-3A03-3E22-40D28A270933}"/>
              </a:ext>
            </a:extLst>
          </p:cNvPr>
          <p:cNvSpPr txBox="1">
            <a:spLocks/>
          </p:cNvSpPr>
          <p:nvPr/>
        </p:nvSpPr>
        <p:spPr>
          <a:xfrm>
            <a:off x="666575" y="3291174"/>
            <a:ext cx="5341863" cy="80614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fr-BE" sz="1200">
                <a:solidFill>
                  <a:schemeClr val="accent3"/>
                </a:solidFill>
              </a:rPr>
              <a:t>Lors de l’application d’un dispositif d’annonce par </a:t>
            </a:r>
            <a:r>
              <a:rPr lang="fr-BE" sz="1200" err="1">
                <a:solidFill>
                  <a:schemeClr val="accent3"/>
                </a:solidFill>
              </a:rPr>
              <a:t>infrabel</a:t>
            </a:r>
            <a:r>
              <a:rPr lang="fr-BE" sz="1200">
                <a:solidFill>
                  <a:schemeClr val="accent3"/>
                </a:solidFill>
              </a:rPr>
              <a:t> / TUC-RAIL (Vigie, Factionnaires, Annonceurs ou ATWS)</a:t>
            </a:r>
          </a:p>
          <a:p>
            <a:pPr marL="171450" indent="-171450">
              <a:spcBef>
                <a:spcPts val="300"/>
              </a:spcBef>
              <a:buFont typeface="Arial" panose="020B0604020202020204" pitchFamily="34" charset="0"/>
              <a:buChar char="•"/>
            </a:pPr>
            <a:r>
              <a:rPr lang="fr-FR" sz="1200">
                <a:solidFill>
                  <a:schemeClr val="accent3"/>
                </a:solidFill>
              </a:rPr>
              <a:t>Avant le démarrage de travaux sous la supervision d’un chef de travail </a:t>
            </a:r>
            <a:r>
              <a:rPr lang="fr-BE" sz="1200">
                <a:solidFill>
                  <a:schemeClr val="accent3"/>
                </a:solidFill>
              </a:rPr>
              <a:t>Infrabel / TUC-RAIL</a:t>
            </a:r>
          </a:p>
          <a:p>
            <a:pPr marL="171450" indent="-171450">
              <a:spcBef>
                <a:spcPts val="300"/>
              </a:spcBef>
              <a:buFont typeface="Arial" panose="020B0604020202020204" pitchFamily="34" charset="0"/>
              <a:buChar char="•"/>
            </a:pPr>
            <a:r>
              <a:rPr lang="fr-BE" sz="1200">
                <a:solidFill>
                  <a:schemeClr val="accent3"/>
                </a:solidFill>
              </a:rPr>
              <a:t>Lors de modifications apportées aux mesures de sécurité appliquées.</a:t>
            </a:r>
          </a:p>
        </p:txBody>
      </p:sp>
      <p:cxnSp>
        <p:nvCxnSpPr>
          <p:cNvPr id="5" name="Connecteur droit 4">
            <a:extLst>
              <a:ext uri="{FF2B5EF4-FFF2-40B4-BE49-F238E27FC236}">
                <a16:creationId xmlns:a16="http://schemas.microsoft.com/office/drawing/2014/main" id="{93C29839-1525-BD33-F97E-86FDA1160AB3}"/>
              </a:ext>
            </a:extLst>
          </p:cNvPr>
          <p:cNvCxnSpPr/>
          <p:nvPr/>
        </p:nvCxnSpPr>
        <p:spPr>
          <a:xfrm>
            <a:off x="700483" y="3232787"/>
            <a:ext cx="5137821" cy="0"/>
          </a:xfrm>
          <a:prstGeom prst="line">
            <a:avLst/>
          </a:prstGeom>
          <a:ln w="38100">
            <a:solidFill>
              <a:schemeClr val="accent3"/>
            </a:solidFill>
          </a:ln>
        </p:spPr>
        <p:style>
          <a:lnRef idx="1">
            <a:schemeClr val="accent4"/>
          </a:lnRef>
          <a:fillRef idx="0">
            <a:schemeClr val="accent4"/>
          </a:fillRef>
          <a:effectRef idx="0">
            <a:schemeClr val="accent4"/>
          </a:effectRef>
          <a:fontRef idx="minor">
            <a:schemeClr val="tx1"/>
          </a:fontRef>
        </p:style>
      </p:cxnSp>
      <p:cxnSp>
        <p:nvCxnSpPr>
          <p:cNvPr id="9" name="Connecteur droit 8">
            <a:extLst>
              <a:ext uri="{FF2B5EF4-FFF2-40B4-BE49-F238E27FC236}">
                <a16:creationId xmlns:a16="http://schemas.microsoft.com/office/drawing/2014/main" id="{FFD261F4-81B7-E2CF-31BC-3FE0458748C4}"/>
              </a:ext>
            </a:extLst>
          </p:cNvPr>
          <p:cNvCxnSpPr/>
          <p:nvPr/>
        </p:nvCxnSpPr>
        <p:spPr>
          <a:xfrm>
            <a:off x="700483" y="4935597"/>
            <a:ext cx="5137821" cy="0"/>
          </a:xfrm>
          <a:prstGeom prst="line">
            <a:avLst/>
          </a:prstGeom>
          <a:ln w="38100">
            <a:solidFill>
              <a:schemeClr val="accent3"/>
            </a:solidFill>
          </a:ln>
        </p:spPr>
        <p:style>
          <a:lnRef idx="1">
            <a:schemeClr val="accent4"/>
          </a:lnRef>
          <a:fillRef idx="0">
            <a:schemeClr val="accent4"/>
          </a:fillRef>
          <a:effectRef idx="0">
            <a:schemeClr val="accent4"/>
          </a:effectRef>
          <a:fontRef idx="minor">
            <a:schemeClr val="tx1"/>
          </a:fontRef>
        </p:style>
      </p:cxnSp>
      <p:sp>
        <p:nvSpPr>
          <p:cNvPr id="11" name="Espace réservé du texte 5">
            <a:extLst>
              <a:ext uri="{FF2B5EF4-FFF2-40B4-BE49-F238E27FC236}">
                <a16:creationId xmlns:a16="http://schemas.microsoft.com/office/drawing/2014/main" id="{9726010E-A47A-8A93-46F1-2A2B367B012C}"/>
              </a:ext>
            </a:extLst>
          </p:cNvPr>
          <p:cNvSpPr txBox="1">
            <a:spLocks/>
          </p:cNvSpPr>
          <p:nvPr/>
        </p:nvSpPr>
        <p:spPr>
          <a:xfrm>
            <a:off x="666569" y="5066948"/>
            <a:ext cx="5122218" cy="853415"/>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fr-BE" sz="1200">
                <a:solidFill>
                  <a:schemeClr val="accent3"/>
                </a:solidFill>
              </a:rPr>
              <a:t>Le Chef de travail / chantier d’Infrabel ou de TUC-RAIL </a:t>
            </a:r>
          </a:p>
          <a:p>
            <a:pPr marL="171450" indent="-171450">
              <a:spcBef>
                <a:spcPts val="300"/>
              </a:spcBef>
              <a:buFont typeface="Arial" panose="020B0604020202020204" pitchFamily="34" charset="0"/>
              <a:buChar char="•"/>
            </a:pPr>
            <a:r>
              <a:rPr lang="fr-BE" sz="1200">
                <a:solidFill>
                  <a:schemeClr val="accent3"/>
                </a:solidFill>
              </a:rPr>
              <a:t>Le Chef de travail de l’entrepreneur (Représentant de l’entrepreneur)</a:t>
            </a:r>
          </a:p>
          <a:p>
            <a:pPr marL="171450" indent="-171450">
              <a:spcBef>
                <a:spcPts val="300"/>
              </a:spcBef>
              <a:buFont typeface="Arial" panose="020B0604020202020204" pitchFamily="34" charset="0"/>
              <a:buChar char="•"/>
            </a:pPr>
            <a:endParaRPr lang="fr-FR" sz="1200">
              <a:solidFill>
                <a:schemeClr val="accent3"/>
              </a:solidFill>
            </a:endParaRPr>
          </a:p>
        </p:txBody>
      </p:sp>
      <p:sp>
        <p:nvSpPr>
          <p:cNvPr id="12" name="Espace réservé du texte 5">
            <a:extLst>
              <a:ext uri="{FF2B5EF4-FFF2-40B4-BE49-F238E27FC236}">
                <a16:creationId xmlns:a16="http://schemas.microsoft.com/office/drawing/2014/main" id="{C66185DC-9324-FF6C-FB2A-34865E28B302}"/>
              </a:ext>
            </a:extLst>
          </p:cNvPr>
          <p:cNvSpPr txBox="1">
            <a:spLocks/>
          </p:cNvSpPr>
          <p:nvPr/>
        </p:nvSpPr>
        <p:spPr>
          <a:xfrm>
            <a:off x="6403211" y="3327295"/>
            <a:ext cx="5137821" cy="80614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fr-BE" sz="1200">
                <a:solidFill>
                  <a:schemeClr val="accent3"/>
                </a:solidFill>
              </a:rPr>
              <a:t>Adaptation du Formulaire I-427</a:t>
            </a:r>
          </a:p>
          <a:p>
            <a:pPr marL="171450" indent="-171450">
              <a:spcBef>
                <a:spcPts val="300"/>
              </a:spcBef>
              <a:buFont typeface="Arial" panose="020B0604020202020204" pitchFamily="34" charset="0"/>
              <a:buChar char="•"/>
            </a:pPr>
            <a:r>
              <a:rPr lang="fr-BE" sz="1200">
                <a:solidFill>
                  <a:schemeClr val="accent3"/>
                </a:solidFill>
              </a:rPr>
              <a:t>Nouveau formulaire</a:t>
            </a:r>
          </a:p>
          <a:p>
            <a:pPr marL="171450" indent="-171450">
              <a:spcBef>
                <a:spcPts val="300"/>
              </a:spcBef>
              <a:buFont typeface="Arial" panose="020B0604020202020204" pitchFamily="34" charset="0"/>
              <a:buChar char="•"/>
            </a:pPr>
            <a:r>
              <a:rPr lang="fr-BE" sz="1200">
                <a:solidFill>
                  <a:schemeClr val="accent3"/>
                </a:solidFill>
              </a:rPr>
              <a:t>Solution digitale</a:t>
            </a:r>
          </a:p>
          <a:p>
            <a:pPr marL="171450" indent="-171450">
              <a:spcBef>
                <a:spcPts val="300"/>
              </a:spcBef>
              <a:buFont typeface="Arial" panose="020B0604020202020204" pitchFamily="34" charset="0"/>
              <a:buChar char="•"/>
            </a:pPr>
            <a:endParaRPr lang="fr-BE" sz="1200">
              <a:solidFill>
                <a:schemeClr val="accent3"/>
              </a:solidFill>
            </a:endParaRPr>
          </a:p>
          <a:p>
            <a:pPr marL="171450" indent="-171450">
              <a:spcBef>
                <a:spcPts val="300"/>
              </a:spcBef>
              <a:buFont typeface="Arial" panose="020B0604020202020204" pitchFamily="34" charset="0"/>
              <a:buChar char="•"/>
            </a:pPr>
            <a:endParaRPr lang="fr-FR" sz="1200">
              <a:solidFill>
                <a:schemeClr val="accent3"/>
              </a:solidFill>
            </a:endParaRPr>
          </a:p>
        </p:txBody>
      </p:sp>
      <p:cxnSp>
        <p:nvCxnSpPr>
          <p:cNvPr id="13" name="Connecteur droit 12">
            <a:extLst>
              <a:ext uri="{FF2B5EF4-FFF2-40B4-BE49-F238E27FC236}">
                <a16:creationId xmlns:a16="http://schemas.microsoft.com/office/drawing/2014/main" id="{1A8B60BF-C4DB-7350-179F-6270DD71D094}"/>
              </a:ext>
            </a:extLst>
          </p:cNvPr>
          <p:cNvCxnSpPr/>
          <p:nvPr/>
        </p:nvCxnSpPr>
        <p:spPr>
          <a:xfrm>
            <a:off x="6387605" y="3232787"/>
            <a:ext cx="5137821" cy="0"/>
          </a:xfrm>
          <a:prstGeom prst="line">
            <a:avLst/>
          </a:prstGeom>
          <a:ln w="38100">
            <a:solidFill>
              <a:schemeClr val="accent3"/>
            </a:solidFill>
          </a:ln>
        </p:spPr>
        <p:style>
          <a:lnRef idx="1">
            <a:schemeClr val="accent4"/>
          </a:lnRef>
          <a:fillRef idx="0">
            <a:schemeClr val="accent4"/>
          </a:fillRef>
          <a:effectRef idx="0">
            <a:schemeClr val="accent4"/>
          </a:effectRef>
          <a:fontRef idx="minor">
            <a:schemeClr val="tx1"/>
          </a:fontRef>
        </p:style>
      </p:cxnSp>
      <p:cxnSp>
        <p:nvCxnSpPr>
          <p:cNvPr id="16" name="Connecteur droit 15">
            <a:extLst>
              <a:ext uri="{FF2B5EF4-FFF2-40B4-BE49-F238E27FC236}">
                <a16:creationId xmlns:a16="http://schemas.microsoft.com/office/drawing/2014/main" id="{CA50CC8B-B54E-6235-3B0B-1D5FAD62F85C}"/>
              </a:ext>
            </a:extLst>
          </p:cNvPr>
          <p:cNvCxnSpPr/>
          <p:nvPr/>
        </p:nvCxnSpPr>
        <p:spPr>
          <a:xfrm>
            <a:off x="6408049" y="4937802"/>
            <a:ext cx="5137821" cy="0"/>
          </a:xfrm>
          <a:prstGeom prst="line">
            <a:avLst/>
          </a:prstGeom>
          <a:ln w="38100">
            <a:solidFill>
              <a:schemeClr val="accent3"/>
            </a:solidFill>
          </a:ln>
        </p:spPr>
        <p:style>
          <a:lnRef idx="1">
            <a:schemeClr val="accent4"/>
          </a:lnRef>
          <a:fillRef idx="0">
            <a:schemeClr val="accent4"/>
          </a:fillRef>
          <a:effectRef idx="0">
            <a:schemeClr val="accent4"/>
          </a:effectRef>
          <a:fontRef idx="minor">
            <a:schemeClr val="tx1"/>
          </a:fontRef>
        </p:style>
      </p:cxnSp>
      <p:sp>
        <p:nvSpPr>
          <p:cNvPr id="18" name="Espace réservé du texte 5">
            <a:extLst>
              <a:ext uri="{FF2B5EF4-FFF2-40B4-BE49-F238E27FC236}">
                <a16:creationId xmlns:a16="http://schemas.microsoft.com/office/drawing/2014/main" id="{070B80ED-20B2-7622-8136-94E9569015AB}"/>
              </a:ext>
            </a:extLst>
          </p:cNvPr>
          <p:cNvSpPr txBox="1">
            <a:spLocks/>
          </p:cNvSpPr>
          <p:nvPr/>
        </p:nvSpPr>
        <p:spPr>
          <a:xfrm>
            <a:off x="6403211" y="5061502"/>
            <a:ext cx="5507579" cy="180938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spcBef>
                <a:spcPts val="300"/>
              </a:spcBef>
              <a:buClrTx/>
            </a:pPr>
            <a:r>
              <a:rPr lang="fr-BE" sz="1200">
                <a:solidFill>
                  <a:schemeClr val="accent3"/>
                </a:solidFill>
              </a:rPr>
              <a:t>Confirmation des dispositions convenues lors de la préparation et de la planification des travaux (particulièrement sur l’application des mesures de sécurité)</a:t>
            </a:r>
          </a:p>
          <a:p>
            <a:pPr marL="171450" lvl="1" indent="-171450">
              <a:spcBef>
                <a:spcPts val="300"/>
              </a:spcBef>
              <a:buClrTx/>
            </a:pPr>
            <a:r>
              <a:rPr lang="fr-BE" sz="1200">
                <a:solidFill>
                  <a:schemeClr val="accent3"/>
                </a:solidFill>
              </a:rPr>
              <a:t>Information, par le représentant d’Infrabel, de la mise application d’un dispositif d’annonce</a:t>
            </a:r>
          </a:p>
          <a:p>
            <a:pPr marL="171450" lvl="1" indent="-171450">
              <a:spcBef>
                <a:spcPts val="300"/>
              </a:spcBef>
              <a:buClrTx/>
            </a:pPr>
            <a:r>
              <a:rPr lang="fr-BE" sz="1200">
                <a:solidFill>
                  <a:schemeClr val="accent3"/>
                </a:solidFill>
              </a:rPr>
              <a:t>Communication par le représentant de l’entrepreneur, de l’achèvement de ses travaux</a:t>
            </a:r>
            <a:endParaRPr lang="fr-FR" sz="1200">
              <a:solidFill>
                <a:schemeClr val="accent3"/>
              </a:solidFill>
            </a:endParaRPr>
          </a:p>
          <a:p>
            <a:pPr marL="171450" indent="-171450">
              <a:spcBef>
                <a:spcPts val="300"/>
              </a:spcBef>
              <a:buFont typeface="Arial" panose="020B0604020202020204" pitchFamily="34" charset="0"/>
              <a:buChar char="•"/>
            </a:pPr>
            <a:endParaRPr lang="fr-FR" sz="1200">
              <a:solidFill>
                <a:schemeClr val="accent3"/>
              </a:solidFill>
            </a:endParaRPr>
          </a:p>
        </p:txBody>
      </p:sp>
      <p:pic>
        <p:nvPicPr>
          <p:cNvPr id="29" name="Image 28">
            <a:extLst>
              <a:ext uri="{FF2B5EF4-FFF2-40B4-BE49-F238E27FC236}">
                <a16:creationId xmlns:a16="http://schemas.microsoft.com/office/drawing/2014/main" id="{E4E94505-BDC8-3562-4064-CBE469C6ADC8}"/>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10310650" y="1677327"/>
            <a:ext cx="1081250" cy="741974"/>
          </a:xfrm>
          <a:prstGeom prst="rect">
            <a:avLst/>
          </a:prstGeom>
          <a:ln w="76200">
            <a:solidFill>
              <a:schemeClr val="accent3"/>
            </a:solidFill>
          </a:ln>
        </p:spPr>
      </p:pic>
    </p:spTree>
    <p:extLst>
      <p:ext uri="{BB962C8B-B14F-4D97-AF65-F5344CB8AC3E}">
        <p14:creationId xmlns:p14="http://schemas.microsoft.com/office/powerpoint/2010/main" val="348134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492875"/>
            <a:ext cx="565240" cy="365125"/>
          </a:xfrm>
        </p:spPr>
        <p:txBody>
          <a:bodyPr/>
          <a:lstStyle/>
          <a:p>
            <a:pPr>
              <a:spcAft>
                <a:spcPts val="600"/>
              </a:spcAft>
            </a:pPr>
            <a:fld id="{070B80B4-B953-6547-A044-6E303DFD4AF3}" type="slidenum">
              <a:rPr lang="nl-BE" smtClean="0"/>
              <a:pPr>
                <a:spcAft>
                  <a:spcPts val="600"/>
                </a:spcAft>
              </a:pPr>
              <a:t>4</a:t>
            </a:fld>
            <a:endParaRPr lang="nl-BE"/>
          </a:p>
        </p:txBody>
      </p:sp>
      <p:sp>
        <p:nvSpPr>
          <p:cNvPr id="3" name="Espace réservé du texte 2">
            <a:extLst>
              <a:ext uri="{FF2B5EF4-FFF2-40B4-BE49-F238E27FC236}">
                <a16:creationId xmlns:a16="http://schemas.microsoft.com/office/drawing/2014/main" id="{C2604C3A-737F-C9AC-99EC-FDC04F0386F2}"/>
              </a:ext>
            </a:extLst>
          </p:cNvPr>
          <p:cNvSpPr>
            <a:spLocks noGrp="1"/>
          </p:cNvSpPr>
          <p:nvPr>
            <p:ph type="body" sz="quarter" idx="22"/>
          </p:nvPr>
        </p:nvSpPr>
        <p:spPr/>
        <p:txBody>
          <a:bodyPr/>
          <a:lstStyle/>
          <a:p>
            <a:endParaRPr lang="fr-FR"/>
          </a:p>
        </p:txBody>
      </p:sp>
      <p:sp>
        <p:nvSpPr>
          <p:cNvPr id="5" name="Espace réservé du texte 4">
            <a:extLst>
              <a:ext uri="{FF2B5EF4-FFF2-40B4-BE49-F238E27FC236}">
                <a16:creationId xmlns:a16="http://schemas.microsoft.com/office/drawing/2014/main" id="{B289CC3C-E2A2-580F-8EB2-5BDC203393AF}"/>
              </a:ext>
            </a:extLst>
          </p:cNvPr>
          <p:cNvSpPr>
            <a:spLocks noGrp="1"/>
          </p:cNvSpPr>
          <p:nvPr>
            <p:ph type="body" sz="quarter" idx="17"/>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9" name="Complément 8">
                <a:extLst>
                  <a:ext uri="{FF2B5EF4-FFF2-40B4-BE49-F238E27FC236}">
                    <a16:creationId xmlns:a16="http://schemas.microsoft.com/office/drawing/2014/main" id="{DFE2DBE0-BDDC-4F71-AEF8-3E56A1290E3A}"/>
                  </a:ext>
                </a:extLst>
              </p:cNvPr>
              <p:cNvGraphicFramePr>
                <a:graphicFrameLocks noGrp="1"/>
              </p:cNvGraphicFramePr>
              <p:nvPr>
                <p:extLst>
                  <p:ext uri="{D42A27DB-BD31-4B8C-83A1-F6EECF244321}">
                    <p14:modId xmlns:p14="http://schemas.microsoft.com/office/powerpoint/2010/main" val="2582469947"/>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9" name="Complément 8">
                <a:extLst>
                  <a:ext uri="{FF2B5EF4-FFF2-40B4-BE49-F238E27FC236}">
                    <a16:creationId xmlns:a16="http://schemas.microsoft.com/office/drawing/2014/main" id="{DFE2DBE0-BDDC-4F71-AEF8-3E56A1290E3A}"/>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4038125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Picture 25">
            <a:extLst>
              <a:ext uri="{FF2B5EF4-FFF2-40B4-BE49-F238E27FC236}">
                <a16:creationId xmlns:a16="http://schemas.microsoft.com/office/drawing/2014/main" id="{10DA34B0-B16B-5FD3-1188-56CD273038D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246"/>
          <a:stretch/>
        </p:blipFill>
        <p:spPr bwMode="auto">
          <a:xfrm>
            <a:off x="727035" y="2578725"/>
            <a:ext cx="9721783" cy="380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772275"/>
            <a:ext cx="565240" cy="365125"/>
          </a:xfrm>
        </p:spPr>
        <p:txBody>
          <a:bodyPr/>
          <a:lstStyle/>
          <a:p>
            <a:pPr>
              <a:spcAft>
                <a:spcPts val="600"/>
              </a:spcAft>
            </a:pPr>
            <a:fld id="{070B80B4-B953-6547-A044-6E303DFD4AF3}" type="slidenum">
              <a:rPr lang="nl-BE" smtClean="0"/>
              <a:pPr>
                <a:spcAft>
                  <a:spcPts val="600"/>
                </a:spcAft>
              </a:pPr>
              <a:t>40</a:t>
            </a:fld>
            <a:endParaRPr lang="nl-BE"/>
          </a:p>
        </p:txBody>
      </p:sp>
      <p:sp>
        <p:nvSpPr>
          <p:cNvPr id="6" name="Espace réservé du texte 5">
            <a:extLst>
              <a:ext uri="{FF2B5EF4-FFF2-40B4-BE49-F238E27FC236}">
                <a16:creationId xmlns:a16="http://schemas.microsoft.com/office/drawing/2014/main" id="{10BF9706-A0CB-4963-973C-2EFB8CC5120A}"/>
              </a:ext>
            </a:extLst>
          </p:cNvPr>
          <p:cNvSpPr>
            <a:spLocks noGrp="1"/>
          </p:cNvSpPr>
          <p:nvPr>
            <p:ph type="body" sz="quarter" idx="17"/>
          </p:nvPr>
        </p:nvSpPr>
        <p:spPr>
          <a:xfrm>
            <a:off x="666572" y="845231"/>
            <a:ext cx="10858858" cy="1840024"/>
          </a:xfrm>
        </p:spPr>
        <p:txBody>
          <a:bodyPr anchor="t">
            <a:normAutofit/>
          </a:bodyPr>
          <a:lstStyle/>
          <a:p>
            <a:r>
              <a:rPr lang="fr-FR" sz="2800"/>
              <a:t>Le Contexte</a:t>
            </a:r>
          </a:p>
          <a:p>
            <a:r>
              <a:rPr lang="fr-FR" sz="2000"/>
              <a:t>Traçabilité de l’application d’autres mesures de sécurité </a:t>
            </a:r>
          </a:p>
          <a:p>
            <a:endParaRPr lang="fr-FR" sz="2000"/>
          </a:p>
          <a:p>
            <a:r>
              <a:rPr lang="fr-FR" sz="2000">
                <a:solidFill>
                  <a:schemeClr val="accent3"/>
                </a:solidFill>
              </a:rPr>
              <a:t>Proposition pour la communication d’un dispositif d’annonce :</a:t>
            </a:r>
          </a:p>
          <a:p>
            <a:endParaRPr lang="fr-FR" sz="2800"/>
          </a:p>
        </p:txBody>
      </p:sp>
      <p:pic>
        <p:nvPicPr>
          <p:cNvPr id="29" name="Image 28">
            <a:extLst>
              <a:ext uri="{FF2B5EF4-FFF2-40B4-BE49-F238E27FC236}">
                <a16:creationId xmlns:a16="http://schemas.microsoft.com/office/drawing/2014/main" id="{E4E94505-BDC8-3562-4064-CBE469C6ADC8}"/>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10310650" y="1677327"/>
            <a:ext cx="1081250" cy="741974"/>
          </a:xfrm>
          <a:prstGeom prst="rect">
            <a:avLst/>
          </a:prstGeom>
          <a:ln w="76200">
            <a:solidFill>
              <a:schemeClr val="accent3"/>
            </a:solidFill>
          </a:ln>
        </p:spPr>
      </p:pic>
      <p:sp>
        <p:nvSpPr>
          <p:cNvPr id="2" name="ZoneTexte 1">
            <a:extLst>
              <a:ext uri="{FF2B5EF4-FFF2-40B4-BE49-F238E27FC236}">
                <a16:creationId xmlns:a16="http://schemas.microsoft.com/office/drawing/2014/main" id="{2A6089CA-3ED3-2D52-E3F1-3AED42776568}"/>
              </a:ext>
            </a:extLst>
          </p:cNvPr>
          <p:cNvSpPr txBox="1"/>
          <p:nvPr/>
        </p:nvSpPr>
        <p:spPr>
          <a:xfrm>
            <a:off x="1743182" y="3338622"/>
            <a:ext cx="3819418" cy="430887"/>
          </a:xfrm>
          <a:prstGeom prst="rect">
            <a:avLst/>
          </a:prstGeom>
          <a:solidFill>
            <a:schemeClr val="bg1"/>
          </a:solidFill>
        </p:spPr>
        <p:txBody>
          <a:bodyPr wrap="square" rtlCol="0">
            <a:spAutoFit/>
          </a:bodyPr>
          <a:lstStyle/>
          <a:p>
            <a:pPr algn="ctr"/>
            <a:r>
              <a:rPr lang="fr-FR" sz="1100" b="1">
                <a:latin typeface="Times New Roman" panose="02020603050405020304" pitchFamily="18" charset="0"/>
                <a:cs typeface="Times New Roman" panose="02020603050405020304" pitchFamily="18" charset="0"/>
              </a:rPr>
              <a:t>Mise en œuvre d’un dispositif d’annonce</a:t>
            </a:r>
          </a:p>
          <a:p>
            <a:endParaRPr lang="fr-FR" sz="110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577CA16-F9A1-D1EB-27FD-348DF5E3CEF0}"/>
              </a:ext>
            </a:extLst>
          </p:cNvPr>
          <p:cNvSpPr/>
          <p:nvPr/>
        </p:nvSpPr>
        <p:spPr>
          <a:xfrm>
            <a:off x="1066800" y="4635500"/>
            <a:ext cx="4857750" cy="48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E52C1838-E832-3CD7-D176-8FFD92FA0B08}"/>
              </a:ext>
            </a:extLst>
          </p:cNvPr>
          <p:cNvSpPr txBox="1"/>
          <p:nvPr/>
        </p:nvSpPr>
        <p:spPr>
          <a:xfrm>
            <a:off x="909638" y="5272171"/>
            <a:ext cx="4805362" cy="215444"/>
          </a:xfrm>
          <a:prstGeom prst="rect">
            <a:avLst/>
          </a:prstGeom>
          <a:solidFill>
            <a:schemeClr val="bg1"/>
          </a:solidFill>
        </p:spPr>
        <p:txBody>
          <a:bodyPr wrap="square" rtlCol="0">
            <a:spAutoFit/>
          </a:bodyPr>
          <a:lstStyle/>
          <a:p>
            <a:r>
              <a:rPr lang="fr-FR" sz="800" b="1">
                <a:latin typeface="Times New Roman" panose="02020603050405020304" pitchFamily="18" charset="0"/>
                <a:cs typeface="Times New Roman" panose="02020603050405020304" pitchFamily="18" charset="0"/>
              </a:rPr>
              <a:t>B.  Information, par le représentant d’INFRABEL, de la mise en œuvre d’un dispositif d’annonce</a:t>
            </a:r>
          </a:p>
        </p:txBody>
      </p:sp>
      <p:sp>
        <p:nvSpPr>
          <p:cNvPr id="15" name="ZoneTexte 14">
            <a:extLst>
              <a:ext uri="{FF2B5EF4-FFF2-40B4-BE49-F238E27FC236}">
                <a16:creationId xmlns:a16="http://schemas.microsoft.com/office/drawing/2014/main" id="{8AB6E648-51AA-F71C-66AE-2E3FB1ACF7A5}"/>
              </a:ext>
            </a:extLst>
          </p:cNvPr>
          <p:cNvSpPr txBox="1"/>
          <p:nvPr/>
        </p:nvSpPr>
        <p:spPr>
          <a:xfrm>
            <a:off x="4383880" y="5642599"/>
            <a:ext cx="1078707" cy="215444"/>
          </a:xfrm>
          <a:prstGeom prst="rect">
            <a:avLst/>
          </a:prstGeom>
          <a:solidFill>
            <a:schemeClr val="bg1"/>
          </a:solidFill>
        </p:spPr>
        <p:txBody>
          <a:bodyPr wrap="square" rtlCol="0">
            <a:spAutoFit/>
          </a:bodyPr>
          <a:lstStyle/>
          <a:p>
            <a:pPr algn="r"/>
            <a:r>
              <a:rPr lang="fr-FR" sz="800" b="1">
                <a:latin typeface="Times New Roman" panose="02020603050405020304" pitchFamily="18" charset="0"/>
                <a:cs typeface="Times New Roman" panose="02020603050405020304" pitchFamily="18" charset="0"/>
              </a:rPr>
              <a:t>est protégé</a:t>
            </a:r>
          </a:p>
        </p:txBody>
      </p:sp>
      <p:sp>
        <p:nvSpPr>
          <p:cNvPr id="19" name="ZoneTexte 18">
            <a:extLst>
              <a:ext uri="{FF2B5EF4-FFF2-40B4-BE49-F238E27FC236}">
                <a16:creationId xmlns:a16="http://schemas.microsoft.com/office/drawing/2014/main" id="{25A0DA71-72B7-5810-1577-FC208BE93BA1}"/>
              </a:ext>
            </a:extLst>
          </p:cNvPr>
          <p:cNvSpPr txBox="1"/>
          <p:nvPr/>
        </p:nvSpPr>
        <p:spPr>
          <a:xfrm>
            <a:off x="1080294" y="6092411"/>
            <a:ext cx="2232025" cy="215444"/>
          </a:xfrm>
          <a:prstGeom prst="rect">
            <a:avLst/>
          </a:prstGeom>
          <a:solidFill>
            <a:schemeClr val="bg1"/>
          </a:solidFill>
        </p:spPr>
        <p:txBody>
          <a:bodyPr wrap="square" rtlCol="0">
            <a:spAutoFit/>
          </a:bodyPr>
          <a:lstStyle/>
          <a:p>
            <a:r>
              <a:rPr lang="fr-FR" sz="800" b="1">
                <a:latin typeface="Times New Roman" panose="02020603050405020304" pitchFamily="18" charset="0"/>
                <a:cs typeface="Times New Roman" panose="02020603050405020304" pitchFamily="18" charset="0"/>
              </a:rPr>
              <a:t>Le dispositif d’annonce est prévu jusqu’à</a:t>
            </a:r>
          </a:p>
        </p:txBody>
      </p:sp>
    </p:spTree>
    <p:extLst>
      <p:ext uri="{BB962C8B-B14F-4D97-AF65-F5344CB8AC3E}">
        <p14:creationId xmlns:p14="http://schemas.microsoft.com/office/powerpoint/2010/main" val="2303658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p:txBody>
          <a:bodyPr/>
          <a:lstStyle/>
          <a:p>
            <a:pPr>
              <a:spcAft>
                <a:spcPts val="600"/>
              </a:spcAft>
            </a:pPr>
            <a:fld id="{070B80B4-B953-6547-A044-6E303DFD4AF3}" type="slidenum">
              <a:rPr lang="nl-BE" smtClean="0"/>
              <a:pPr>
                <a:spcAft>
                  <a:spcPts val="600"/>
                </a:spcAft>
              </a:pPr>
              <a:t>41</a:t>
            </a:fld>
            <a:endParaRPr lang="nl-BE"/>
          </a:p>
        </p:txBody>
      </p:sp>
      <p:sp>
        <p:nvSpPr>
          <p:cNvPr id="3" name="Espace réservé du texte 2">
            <a:extLst>
              <a:ext uri="{FF2B5EF4-FFF2-40B4-BE49-F238E27FC236}">
                <a16:creationId xmlns:a16="http://schemas.microsoft.com/office/drawing/2014/main" id="{CB404D17-0B66-47AA-A958-AA60F559D49C}"/>
              </a:ext>
            </a:extLst>
          </p:cNvPr>
          <p:cNvSpPr>
            <a:spLocks noGrp="1"/>
          </p:cNvSpPr>
          <p:nvPr>
            <p:ph type="body" sz="quarter" idx="18"/>
          </p:nvPr>
        </p:nvSpPr>
        <p:spPr/>
        <p:txBody>
          <a:bodyPr/>
          <a:lstStyle/>
          <a:p>
            <a:r>
              <a:rPr lang="fr-BE"/>
              <a:t>3. Conclusion</a:t>
            </a:r>
            <a:endParaRPr lang="fr-FR"/>
          </a:p>
          <a:p>
            <a:endParaRPr lang="fr-BE"/>
          </a:p>
        </p:txBody>
      </p:sp>
      <p:sp>
        <p:nvSpPr>
          <p:cNvPr id="11" name="Espace réservé du texte 10">
            <a:extLst>
              <a:ext uri="{FF2B5EF4-FFF2-40B4-BE49-F238E27FC236}">
                <a16:creationId xmlns:a16="http://schemas.microsoft.com/office/drawing/2014/main" id="{EDF6263B-67CE-496F-80FB-4D6CD8013DD2}"/>
              </a:ext>
            </a:extLst>
          </p:cNvPr>
          <p:cNvSpPr>
            <a:spLocks noGrp="1"/>
          </p:cNvSpPr>
          <p:nvPr>
            <p:ph type="body" sz="quarter" idx="21"/>
          </p:nvPr>
        </p:nvSpPr>
        <p:spPr>
          <a:xfrm>
            <a:off x="766763" y="845232"/>
            <a:ext cx="10698202" cy="478554"/>
          </a:xfrm>
        </p:spPr>
        <p:txBody>
          <a:bodyPr/>
          <a:lstStyle/>
          <a:p>
            <a:r>
              <a:rPr lang="fr-BE"/>
              <a:t>Résultats Workshops sur base du sondage </a:t>
            </a:r>
            <a:r>
              <a:rPr lang="fr-BE" err="1"/>
              <a:t>Wooclap</a:t>
            </a:r>
            <a:endParaRPr lang="fr-BE"/>
          </a:p>
          <a:p>
            <a:endParaRPr lang="fr-BE"/>
          </a:p>
        </p:txBody>
      </p:sp>
      <p:sp>
        <p:nvSpPr>
          <p:cNvPr id="6" name="Espace réservé du texte 7">
            <a:extLst>
              <a:ext uri="{FF2B5EF4-FFF2-40B4-BE49-F238E27FC236}">
                <a16:creationId xmlns:a16="http://schemas.microsoft.com/office/drawing/2014/main" id="{BB7CA1BC-FFAE-1B92-7B02-9E6D7B4334D4}"/>
              </a:ext>
            </a:extLst>
          </p:cNvPr>
          <p:cNvSpPr txBox="1">
            <a:spLocks/>
          </p:cNvSpPr>
          <p:nvPr/>
        </p:nvSpPr>
        <p:spPr>
          <a:xfrm>
            <a:off x="766763" y="1654133"/>
            <a:ext cx="5052584" cy="2970118"/>
          </a:xfrm>
          <a:prstGeom prst="rect">
            <a:avLst/>
          </a:prstGeom>
          <a:solidFill>
            <a:srgbClr val="ECF2F8"/>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2"/>
              </a:buClr>
              <a:buFont typeface="+mj-lt"/>
              <a:buAutoNum type="arabicPeriod"/>
            </a:pPr>
            <a:r>
              <a:rPr lang="fr-FR" sz="1800" b="1" dirty="0">
                <a:solidFill>
                  <a:srgbClr val="213A53"/>
                </a:solidFill>
              </a:rPr>
              <a:t>Règles pour la détermination de la délimitation de la zone de travail </a:t>
            </a:r>
          </a:p>
          <a:p>
            <a:pPr lvl="1">
              <a:buClr>
                <a:schemeClr val="bg2"/>
              </a:buClr>
            </a:pPr>
            <a:r>
              <a:rPr lang="fr-FR" sz="1200" dirty="0">
                <a:solidFill>
                  <a:srgbClr val="213A53"/>
                </a:solidFill>
              </a:rPr>
              <a:t>À compléter</a:t>
            </a:r>
            <a:endParaRPr lang="fr-FR" dirty="0"/>
          </a:p>
        </p:txBody>
      </p:sp>
      <p:sp>
        <p:nvSpPr>
          <p:cNvPr id="12" name="Espace réservé du texte 7">
            <a:extLst>
              <a:ext uri="{FF2B5EF4-FFF2-40B4-BE49-F238E27FC236}">
                <a16:creationId xmlns:a16="http://schemas.microsoft.com/office/drawing/2014/main" id="{C03B78E0-216F-5EC3-2288-1A6E26A53164}"/>
              </a:ext>
            </a:extLst>
          </p:cNvPr>
          <p:cNvSpPr txBox="1">
            <a:spLocks/>
          </p:cNvSpPr>
          <p:nvPr/>
        </p:nvSpPr>
        <p:spPr>
          <a:xfrm>
            <a:off x="6573037" y="1654133"/>
            <a:ext cx="5052584" cy="2164208"/>
          </a:xfrm>
          <a:prstGeom prst="rect">
            <a:avLst/>
          </a:prstGeom>
          <a:solidFill>
            <a:srgbClr val="ECF2F8"/>
          </a:solidFill>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2"/>
              </a:buClr>
              <a:buFont typeface="+mj-lt"/>
              <a:buAutoNum type="arabicPeriod" startAt="2"/>
            </a:pPr>
            <a:r>
              <a:rPr lang="fr-FR" sz="1800" b="1" dirty="0">
                <a:solidFill>
                  <a:srgbClr val="213A53"/>
                </a:solidFill>
              </a:rPr>
              <a:t>Traçabilité de l’application d’autres mesures de sécurité</a:t>
            </a:r>
          </a:p>
          <a:p>
            <a:pPr lvl="2">
              <a:buClr>
                <a:schemeClr val="bg2"/>
              </a:buClr>
              <a:buFont typeface="Arial" panose="020B0604020202020204" pitchFamily="34" charset="0"/>
              <a:buChar char="•"/>
            </a:pPr>
            <a:r>
              <a:rPr lang="fr-FR" sz="1200" dirty="0">
                <a:solidFill>
                  <a:srgbClr val="213A53"/>
                </a:solidFill>
              </a:rPr>
              <a:t>À compléter</a:t>
            </a:r>
          </a:p>
          <a:p>
            <a:pPr marL="342900" indent="-342900">
              <a:buClr>
                <a:schemeClr val="bg2"/>
              </a:buClr>
              <a:buFont typeface="+mj-lt"/>
              <a:buAutoNum type="arabicPeriod" startAt="2"/>
            </a:pPr>
            <a:endParaRPr lang="fr-FR" sz="1800" b="1" dirty="0">
              <a:solidFill>
                <a:srgbClr val="213A53"/>
              </a:solidFill>
            </a:endParaRPr>
          </a:p>
        </p:txBody>
      </p:sp>
    </p:spTree>
    <p:extLst>
      <p:ext uri="{BB962C8B-B14F-4D97-AF65-F5344CB8AC3E}">
        <p14:creationId xmlns:p14="http://schemas.microsoft.com/office/powerpoint/2010/main" val="3681749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GB"/>
              <a:t>Merci!</a:t>
            </a:r>
          </a:p>
        </p:txBody>
      </p:sp>
    </p:spTree>
    <p:extLst>
      <p:ext uri="{BB962C8B-B14F-4D97-AF65-F5344CB8AC3E}">
        <p14:creationId xmlns:p14="http://schemas.microsoft.com/office/powerpoint/2010/main" val="208953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38AB-2D6B-E5AF-811C-10A4FEEE78CF}"/>
              </a:ext>
            </a:extLst>
          </p:cNvPr>
          <p:cNvSpPr>
            <a:spLocks noGrp="1"/>
          </p:cNvSpPr>
          <p:nvPr>
            <p:ph type="sldNum" sz="quarter" idx="4"/>
          </p:nvPr>
        </p:nvSpPr>
        <p:spPr/>
        <p:txBody>
          <a:bodyPr/>
          <a:lstStyle/>
          <a:p>
            <a:fld id="{070B80B4-B953-6547-A044-6E303DFD4AF3}" type="slidenum">
              <a:rPr lang="nl-BE" smtClean="0"/>
              <a:pPr/>
              <a:t>5</a:t>
            </a:fld>
            <a:endParaRPr lang="nl-BE"/>
          </a:p>
        </p:txBody>
      </p:sp>
      <p:sp>
        <p:nvSpPr>
          <p:cNvPr id="4" name="Text Placeholder 3">
            <a:extLst>
              <a:ext uri="{FF2B5EF4-FFF2-40B4-BE49-F238E27FC236}">
                <a16:creationId xmlns:a16="http://schemas.microsoft.com/office/drawing/2014/main" id="{BCB02CD8-7EB8-DCD5-87B1-AAD32796DA36}"/>
              </a:ext>
            </a:extLst>
          </p:cNvPr>
          <p:cNvSpPr>
            <a:spLocks noGrp="1"/>
          </p:cNvSpPr>
          <p:nvPr>
            <p:ph type="body" sz="quarter" idx="20"/>
          </p:nvPr>
        </p:nvSpPr>
        <p:spPr>
          <a:xfrm>
            <a:off x="666572" y="1779340"/>
            <a:ext cx="11146200" cy="4866009"/>
          </a:xfrm>
        </p:spPr>
        <p:txBody>
          <a:bodyPr/>
          <a:lstStyle/>
          <a:p>
            <a:r>
              <a:rPr lang="fr-FR" b="1" dirty="0"/>
              <a:t>Contexte</a:t>
            </a:r>
          </a:p>
          <a:p>
            <a:pPr marL="342900" indent="-342900">
              <a:spcBef>
                <a:spcPts val="600"/>
              </a:spcBef>
              <a:buFont typeface="Arial" panose="020B0604020202020204" pitchFamily="34" charset="0"/>
              <a:buChar char="•"/>
            </a:pPr>
            <a:r>
              <a:rPr lang="fr-FR" dirty="0"/>
              <a:t>Week-end TLO avec plusieurs entrepreneurs travaillant simultanément sur la ligne</a:t>
            </a:r>
          </a:p>
          <a:p>
            <a:pPr marL="342900" indent="-342900">
              <a:spcBef>
                <a:spcPts val="600"/>
              </a:spcBef>
              <a:buFont typeface="Arial" panose="020B0604020202020204" pitchFamily="34" charset="0"/>
              <a:buChar char="•"/>
            </a:pPr>
            <a:r>
              <a:rPr lang="fr-FR" dirty="0"/>
              <a:t>Equans travaille seul dans la zone de travail définie</a:t>
            </a:r>
          </a:p>
          <a:p>
            <a:pPr marL="342900" indent="-342900">
              <a:spcBef>
                <a:spcPts val="600"/>
              </a:spcBef>
              <a:buFont typeface="Arial" panose="020B0604020202020204" pitchFamily="34" charset="0"/>
              <a:buChar char="•"/>
            </a:pPr>
            <a:r>
              <a:rPr lang="fr-FR" dirty="0"/>
              <a:t>I427 signé pour des travaux durant tout le week-end dans la zone de travail délimitée</a:t>
            </a:r>
          </a:p>
          <a:p>
            <a:pPr marL="342900" indent="-342900">
              <a:spcBef>
                <a:spcPts val="600"/>
              </a:spcBef>
              <a:buFont typeface="Arial" panose="020B0604020202020204" pitchFamily="34" charset="0"/>
              <a:buChar char="•"/>
            </a:pPr>
            <a:r>
              <a:rPr lang="fr-FR" dirty="0"/>
              <a:t>Train de travail annoncé le dimanche après-midi</a:t>
            </a:r>
          </a:p>
          <a:p>
            <a:pPr>
              <a:spcBef>
                <a:spcPts val="600"/>
              </a:spcBef>
            </a:pPr>
            <a:r>
              <a:rPr lang="fr-FR" b="1" dirty="0"/>
              <a:t>HIPO</a:t>
            </a:r>
          </a:p>
          <a:p>
            <a:pPr marL="342900" indent="-342900">
              <a:spcBef>
                <a:spcPts val="600"/>
              </a:spcBef>
              <a:buFont typeface="Arial" panose="020B0604020202020204" pitchFamily="34" charset="0"/>
              <a:buChar char="•"/>
            </a:pPr>
            <a:r>
              <a:rPr lang="fr-FR" dirty="0"/>
              <a:t>Dimanche matin, un train de travaux pénètre dans la zone de travail d'Equans sans communication ni avertissement préalable et entre en collision avec des matériaux de chantier stockés le long de la voie</a:t>
            </a:r>
            <a:endParaRPr lang="nl-NL" dirty="0"/>
          </a:p>
        </p:txBody>
      </p:sp>
      <p:sp>
        <p:nvSpPr>
          <p:cNvPr id="5" name="Text Placeholder 4">
            <a:extLst>
              <a:ext uri="{FF2B5EF4-FFF2-40B4-BE49-F238E27FC236}">
                <a16:creationId xmlns:a16="http://schemas.microsoft.com/office/drawing/2014/main" id="{5A36D445-485F-CF85-870E-24642BD09D45}"/>
              </a:ext>
            </a:extLst>
          </p:cNvPr>
          <p:cNvSpPr>
            <a:spLocks noGrp="1"/>
          </p:cNvSpPr>
          <p:nvPr>
            <p:ph type="body" sz="quarter" idx="17"/>
          </p:nvPr>
        </p:nvSpPr>
        <p:spPr/>
        <p:txBody>
          <a:bodyPr/>
          <a:lstStyle/>
          <a:p>
            <a:r>
              <a:rPr lang="nl-NL" dirty="0"/>
              <a:t>Case I427 - HIPO Equans</a:t>
            </a:r>
          </a:p>
          <a:p>
            <a:endParaRPr lang="nl-NL" dirty="0"/>
          </a:p>
        </p:txBody>
      </p:sp>
    </p:spTree>
    <p:extLst>
      <p:ext uri="{BB962C8B-B14F-4D97-AF65-F5344CB8AC3E}">
        <p14:creationId xmlns:p14="http://schemas.microsoft.com/office/powerpoint/2010/main" val="341680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38AB-2D6B-E5AF-811C-10A4FEEE78CF}"/>
              </a:ext>
            </a:extLst>
          </p:cNvPr>
          <p:cNvSpPr>
            <a:spLocks noGrp="1"/>
          </p:cNvSpPr>
          <p:nvPr>
            <p:ph type="sldNum" sz="quarter" idx="4"/>
          </p:nvPr>
        </p:nvSpPr>
        <p:spPr/>
        <p:txBody>
          <a:bodyPr/>
          <a:lstStyle/>
          <a:p>
            <a:fld id="{070B80B4-B953-6547-A044-6E303DFD4AF3}" type="slidenum">
              <a:rPr lang="nl-BE" smtClean="0"/>
              <a:pPr/>
              <a:t>6</a:t>
            </a:fld>
            <a:endParaRPr lang="nl-BE"/>
          </a:p>
        </p:txBody>
      </p:sp>
      <p:sp>
        <p:nvSpPr>
          <p:cNvPr id="5" name="Text Placeholder 4">
            <a:extLst>
              <a:ext uri="{FF2B5EF4-FFF2-40B4-BE49-F238E27FC236}">
                <a16:creationId xmlns:a16="http://schemas.microsoft.com/office/drawing/2014/main" id="{5A36D445-485F-CF85-870E-24642BD09D45}"/>
              </a:ext>
            </a:extLst>
          </p:cNvPr>
          <p:cNvSpPr>
            <a:spLocks noGrp="1"/>
          </p:cNvSpPr>
          <p:nvPr>
            <p:ph type="body" sz="quarter" idx="17"/>
          </p:nvPr>
        </p:nvSpPr>
        <p:spPr/>
        <p:txBody>
          <a:bodyPr/>
          <a:lstStyle/>
          <a:p>
            <a:r>
              <a:rPr lang="nl-NL" dirty="0"/>
              <a:t>Case I427 - HIPO Equans</a:t>
            </a:r>
          </a:p>
          <a:p>
            <a:endParaRPr lang="nl-NL" dirty="0"/>
          </a:p>
        </p:txBody>
      </p:sp>
      <p:pic>
        <p:nvPicPr>
          <p:cNvPr id="7" name="Afbeelding 1" descr="Afbeelding met hemel, buitenshuis, Auto-onderdeel, Afval&#10;&#10;Automatisch gegenereerde beschrijving">
            <a:extLst>
              <a:ext uri="{FF2B5EF4-FFF2-40B4-BE49-F238E27FC236}">
                <a16:creationId xmlns:a16="http://schemas.microsoft.com/office/drawing/2014/main" id="{B485B187-D9B4-5C67-C2F1-1618F30D1D08}"/>
              </a:ext>
            </a:extLst>
          </p:cNvPr>
          <p:cNvPicPr>
            <a:picLocks noChangeAspect="1"/>
          </p:cNvPicPr>
          <p:nvPr/>
        </p:nvPicPr>
        <p:blipFill>
          <a:blip r:embed="rId3"/>
          <a:stretch>
            <a:fillRect/>
          </a:stretch>
        </p:blipFill>
        <p:spPr>
          <a:xfrm>
            <a:off x="3955311" y="1487463"/>
            <a:ext cx="4281377" cy="5171792"/>
          </a:xfrm>
          <a:prstGeom prst="rect">
            <a:avLst/>
          </a:prstGeom>
        </p:spPr>
      </p:pic>
    </p:spTree>
    <p:extLst>
      <p:ext uri="{BB962C8B-B14F-4D97-AF65-F5344CB8AC3E}">
        <p14:creationId xmlns:p14="http://schemas.microsoft.com/office/powerpoint/2010/main" val="73374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38AB-2D6B-E5AF-811C-10A4FEEE78CF}"/>
              </a:ext>
            </a:extLst>
          </p:cNvPr>
          <p:cNvSpPr>
            <a:spLocks noGrp="1"/>
          </p:cNvSpPr>
          <p:nvPr>
            <p:ph type="sldNum" sz="quarter" idx="4"/>
          </p:nvPr>
        </p:nvSpPr>
        <p:spPr/>
        <p:txBody>
          <a:bodyPr/>
          <a:lstStyle/>
          <a:p>
            <a:fld id="{070B80B4-B953-6547-A044-6E303DFD4AF3}" type="slidenum">
              <a:rPr lang="nl-BE" smtClean="0"/>
              <a:pPr/>
              <a:t>7</a:t>
            </a:fld>
            <a:endParaRPr lang="nl-BE" dirty="0"/>
          </a:p>
        </p:txBody>
      </p:sp>
      <p:sp>
        <p:nvSpPr>
          <p:cNvPr id="4" name="Text Placeholder 3">
            <a:extLst>
              <a:ext uri="{FF2B5EF4-FFF2-40B4-BE49-F238E27FC236}">
                <a16:creationId xmlns:a16="http://schemas.microsoft.com/office/drawing/2014/main" id="{BCB02CD8-7EB8-DCD5-87B1-AAD32796DA36}"/>
              </a:ext>
            </a:extLst>
          </p:cNvPr>
          <p:cNvSpPr>
            <a:spLocks noGrp="1"/>
          </p:cNvSpPr>
          <p:nvPr>
            <p:ph type="body" sz="quarter" idx="20"/>
          </p:nvPr>
        </p:nvSpPr>
        <p:spPr>
          <a:xfrm>
            <a:off x="666572" y="1779340"/>
            <a:ext cx="11146200" cy="4713535"/>
          </a:xfrm>
        </p:spPr>
        <p:txBody>
          <a:bodyPr/>
          <a:lstStyle/>
          <a:p>
            <a:r>
              <a:rPr lang="fr-FR" b="1" dirty="0"/>
              <a:t>Contexte</a:t>
            </a:r>
          </a:p>
          <a:p>
            <a:pPr marL="342900" indent="-342900">
              <a:spcBef>
                <a:spcPts val="600"/>
              </a:spcBef>
              <a:buFont typeface="Arial" panose="020B0604020202020204" pitchFamily="34" charset="0"/>
              <a:buChar char="•"/>
            </a:pPr>
            <a:r>
              <a:rPr lang="fr-FR" dirty="0"/>
              <a:t>L’entreprise réalise des travaux de signalisation dans la gare de Ciney de nuit entre 22h00 et 06h00.</a:t>
            </a:r>
          </a:p>
          <a:p>
            <a:pPr marL="342900" indent="-342900">
              <a:spcBef>
                <a:spcPts val="600"/>
              </a:spcBef>
              <a:buFont typeface="Arial" panose="020B0604020202020204" pitchFamily="34" charset="0"/>
              <a:buChar char="•"/>
            </a:pPr>
            <a:r>
              <a:rPr lang="fr-FR" dirty="0"/>
              <a:t>Le chef d’équipe d’ETF et le représentant d’Infrabel organise la nuit</a:t>
            </a:r>
          </a:p>
          <a:p>
            <a:pPr marL="342900" indent="-342900">
              <a:spcBef>
                <a:spcPts val="600"/>
              </a:spcBef>
              <a:buFont typeface="Arial" panose="020B0604020202020204" pitchFamily="34" charset="0"/>
              <a:buChar char="•"/>
            </a:pPr>
            <a:r>
              <a:rPr lang="fr-FR" dirty="0"/>
              <a:t>L’agent complète les cases A et B du formulaire I427 sans prendre en compte l’ensemble des informations de l’entreprise</a:t>
            </a:r>
          </a:p>
          <a:p>
            <a:pPr>
              <a:spcBef>
                <a:spcPts val="600"/>
              </a:spcBef>
            </a:pPr>
            <a:endParaRPr lang="fr-FR" dirty="0"/>
          </a:p>
          <a:p>
            <a:endParaRPr lang="fr-FR" dirty="0"/>
          </a:p>
        </p:txBody>
      </p:sp>
      <p:sp>
        <p:nvSpPr>
          <p:cNvPr id="5" name="Text Placeholder 4">
            <a:extLst>
              <a:ext uri="{FF2B5EF4-FFF2-40B4-BE49-F238E27FC236}">
                <a16:creationId xmlns:a16="http://schemas.microsoft.com/office/drawing/2014/main" id="{5A36D445-485F-CF85-870E-24642BD09D45}"/>
              </a:ext>
            </a:extLst>
          </p:cNvPr>
          <p:cNvSpPr>
            <a:spLocks noGrp="1"/>
          </p:cNvSpPr>
          <p:nvPr>
            <p:ph type="body" sz="quarter" idx="17"/>
          </p:nvPr>
        </p:nvSpPr>
        <p:spPr/>
        <p:txBody>
          <a:bodyPr/>
          <a:lstStyle/>
          <a:p>
            <a:r>
              <a:rPr lang="nl-NL" dirty="0"/>
              <a:t>Incident I427 - ETF</a:t>
            </a:r>
          </a:p>
          <a:p>
            <a:endParaRPr lang="nl-NL" dirty="0"/>
          </a:p>
        </p:txBody>
      </p:sp>
    </p:spTree>
    <p:extLst>
      <p:ext uri="{BB962C8B-B14F-4D97-AF65-F5344CB8AC3E}">
        <p14:creationId xmlns:p14="http://schemas.microsoft.com/office/powerpoint/2010/main" val="67639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B84B3998-CBB4-11DF-A952-F8EF7C4F6BE0}"/>
              </a:ext>
            </a:extLst>
          </p:cNvPr>
          <p:cNvGrpSpPr/>
          <p:nvPr/>
        </p:nvGrpSpPr>
        <p:grpSpPr>
          <a:xfrm>
            <a:off x="387351" y="211667"/>
            <a:ext cx="1327149" cy="6527800"/>
            <a:chOff x="290513" y="158750"/>
            <a:chExt cx="995362" cy="6540500"/>
          </a:xfrm>
        </p:grpSpPr>
        <p:pic>
          <p:nvPicPr>
            <p:cNvPr id="9" name="Image 4" descr="1.jpg">
              <a:extLst>
                <a:ext uri="{FF2B5EF4-FFF2-40B4-BE49-F238E27FC236}">
                  <a16:creationId xmlns:a16="http://schemas.microsoft.com/office/drawing/2014/main" id="{3C006075-FAAC-6F19-B71F-4764A10CBF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158750"/>
              <a:ext cx="995362"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a:extLst>
                <a:ext uri="{FF2B5EF4-FFF2-40B4-BE49-F238E27FC236}">
                  <a16:creationId xmlns:a16="http://schemas.microsoft.com/office/drawing/2014/main" id="{C79C8E39-53ED-AD02-9F31-7166A2E4D8E4}"/>
                </a:ext>
              </a:extLst>
            </p:cNvPr>
            <p:cNvSpPr txBox="1"/>
            <p:nvPr/>
          </p:nvSpPr>
          <p:spPr>
            <a:xfrm rot="16200000">
              <a:off x="-2000894" y="3102724"/>
              <a:ext cx="5254528" cy="438581"/>
            </a:xfrm>
            <a:prstGeom prst="rect">
              <a:avLst/>
            </a:prstGeom>
            <a:solidFill>
              <a:srgbClr val="FF0000"/>
            </a:solidFill>
          </p:spPr>
          <p:txBody>
            <a:bodyPr wrap="square" rtlCol="0">
              <a:spAutoFit/>
            </a:bodyPr>
            <a:lstStyle/>
            <a:p>
              <a:pPr algn="ctr"/>
              <a:r>
                <a:rPr lang="fr-FR" sz="3200" dirty="0">
                  <a:solidFill>
                    <a:schemeClr val="bg1"/>
                  </a:solidFill>
                </a:rPr>
                <a:t>SUIVI EVENT</a:t>
              </a:r>
            </a:p>
          </p:txBody>
        </p:sp>
      </p:grpSp>
      <p:pic>
        <p:nvPicPr>
          <p:cNvPr id="12" name="Image 11">
            <a:extLst>
              <a:ext uri="{FF2B5EF4-FFF2-40B4-BE49-F238E27FC236}">
                <a16:creationId xmlns:a16="http://schemas.microsoft.com/office/drawing/2014/main" id="{67FDA37A-CEDB-C92C-A694-F8F9BC76B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645" y="240026"/>
            <a:ext cx="1699155" cy="958573"/>
          </a:xfrm>
          <a:prstGeom prst="rect">
            <a:avLst/>
          </a:prstGeom>
        </p:spPr>
      </p:pic>
      <p:sp>
        <p:nvSpPr>
          <p:cNvPr id="14" name="ZoneTexte 11">
            <a:extLst>
              <a:ext uri="{FF2B5EF4-FFF2-40B4-BE49-F238E27FC236}">
                <a16:creationId xmlns:a16="http://schemas.microsoft.com/office/drawing/2014/main" id="{8F89C0BF-F604-3B57-AAEA-A7F24FC91F53}"/>
              </a:ext>
            </a:extLst>
          </p:cNvPr>
          <p:cNvSpPr txBox="1">
            <a:spLocks noChangeArrowheads="1"/>
          </p:cNvSpPr>
          <p:nvPr/>
        </p:nvSpPr>
        <p:spPr bwMode="auto">
          <a:xfrm>
            <a:off x="3526888" y="338445"/>
            <a:ext cx="7901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400" dirty="0">
                <a:solidFill>
                  <a:schemeClr val="bg1"/>
                </a:solidFill>
                <a:latin typeface="Vinci Sans" pitchFamily="50" charset="0"/>
              </a:rPr>
              <a:t>EVENT : Arc électrique lors du chargement  </a:t>
            </a:r>
          </a:p>
        </p:txBody>
      </p:sp>
      <p:sp>
        <p:nvSpPr>
          <p:cNvPr id="19" name="ZoneTexte 11">
            <a:extLst>
              <a:ext uri="{FF2B5EF4-FFF2-40B4-BE49-F238E27FC236}">
                <a16:creationId xmlns:a16="http://schemas.microsoft.com/office/drawing/2014/main" id="{DA126F10-59E2-856E-97DC-393034790385}"/>
              </a:ext>
            </a:extLst>
          </p:cNvPr>
          <p:cNvSpPr txBox="1">
            <a:spLocks noChangeArrowheads="1"/>
          </p:cNvSpPr>
          <p:nvPr/>
        </p:nvSpPr>
        <p:spPr bwMode="auto">
          <a:xfrm>
            <a:off x="3526888" y="338445"/>
            <a:ext cx="7901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400" dirty="0">
                <a:solidFill>
                  <a:schemeClr val="bg1"/>
                </a:solidFill>
                <a:latin typeface="Vinci Sans" pitchFamily="50" charset="0"/>
              </a:rPr>
              <a:t>EVENT : Arc électrique lors du chargement  </a:t>
            </a:r>
          </a:p>
        </p:txBody>
      </p:sp>
      <p:pic>
        <p:nvPicPr>
          <p:cNvPr id="21" name="Image 5" descr="2 copie.jpg">
            <a:extLst>
              <a:ext uri="{FF2B5EF4-FFF2-40B4-BE49-F238E27FC236}">
                <a16:creationId xmlns:a16="http://schemas.microsoft.com/office/drawing/2014/main" id="{1F2AECFA-DB4C-BAC7-3A04-C7699402374D}"/>
              </a:ext>
            </a:extLst>
          </p:cNvPr>
          <p:cNvPicPr>
            <a:picLocks noChangeAspect="1"/>
          </p:cNvPicPr>
          <p:nvPr/>
        </p:nvPicPr>
        <p:blipFill>
          <a:blip r:embed="rId5" cstate="print">
            <a:extLst>
              <a:ext uri="{28A0092B-C50C-407E-A947-70E740481C1C}">
                <a14:useLocalDpi xmlns:a14="http://schemas.microsoft.com/office/drawing/2010/main" val="0"/>
              </a:ext>
            </a:extLst>
          </a:blip>
          <a:srcRect l="-2"/>
          <a:stretch>
            <a:fillRect/>
          </a:stretch>
        </p:blipFill>
        <p:spPr bwMode="auto">
          <a:xfrm>
            <a:off x="3436193" y="240026"/>
            <a:ext cx="8192817" cy="9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9EAE4928-2FFF-E991-0D62-83645104AE9B}"/>
              </a:ext>
            </a:extLst>
          </p:cNvPr>
          <p:cNvSpPr/>
          <p:nvPr/>
        </p:nvSpPr>
        <p:spPr>
          <a:xfrm>
            <a:off x="3471801" y="290833"/>
            <a:ext cx="8102121" cy="490511"/>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a:p>
        </p:txBody>
      </p:sp>
      <p:sp>
        <p:nvSpPr>
          <p:cNvPr id="23" name="Rectangle 22">
            <a:extLst>
              <a:ext uri="{FF2B5EF4-FFF2-40B4-BE49-F238E27FC236}">
                <a16:creationId xmlns:a16="http://schemas.microsoft.com/office/drawing/2014/main" id="{7047E16E-51BA-4550-2F5D-585D05E2F09C}"/>
              </a:ext>
            </a:extLst>
          </p:cNvPr>
          <p:cNvSpPr/>
          <p:nvPr/>
        </p:nvSpPr>
        <p:spPr>
          <a:xfrm>
            <a:off x="3436193" y="662217"/>
            <a:ext cx="2531535" cy="490511"/>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a:p>
        </p:txBody>
      </p:sp>
      <p:sp>
        <p:nvSpPr>
          <p:cNvPr id="13" name="ZoneTexte 12">
            <a:extLst>
              <a:ext uri="{FF2B5EF4-FFF2-40B4-BE49-F238E27FC236}">
                <a16:creationId xmlns:a16="http://schemas.microsoft.com/office/drawing/2014/main" id="{85CB653B-86CD-7E2E-2BD5-F65E60EDBAEC}"/>
              </a:ext>
            </a:extLst>
          </p:cNvPr>
          <p:cNvSpPr txBox="1">
            <a:spLocks noChangeArrowheads="1"/>
          </p:cNvSpPr>
          <p:nvPr/>
        </p:nvSpPr>
        <p:spPr bwMode="auto">
          <a:xfrm>
            <a:off x="9986184" y="907471"/>
            <a:ext cx="220581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333" b="1" dirty="0">
                <a:solidFill>
                  <a:srgbClr val="FF0000"/>
                </a:solidFill>
                <a:latin typeface="Vinci Sans" pitchFamily="50" charset="0"/>
              </a:rPr>
              <a:t>Date : 13/02/2024</a:t>
            </a:r>
          </a:p>
        </p:txBody>
      </p:sp>
      <p:sp>
        <p:nvSpPr>
          <p:cNvPr id="24" name="ZoneTexte 23">
            <a:extLst>
              <a:ext uri="{FF2B5EF4-FFF2-40B4-BE49-F238E27FC236}">
                <a16:creationId xmlns:a16="http://schemas.microsoft.com/office/drawing/2014/main" id="{8F4D0D2B-C31A-EA47-4E8F-F4F8DADE08B6}"/>
              </a:ext>
            </a:extLst>
          </p:cNvPr>
          <p:cNvSpPr txBox="1"/>
          <p:nvPr/>
        </p:nvSpPr>
        <p:spPr>
          <a:xfrm>
            <a:off x="1690958" y="1134593"/>
            <a:ext cx="9663475" cy="379656"/>
          </a:xfrm>
          <a:prstGeom prst="rect">
            <a:avLst/>
          </a:prstGeom>
          <a:noFill/>
        </p:spPr>
        <p:txBody>
          <a:bodyPr wrap="square">
            <a:spAutoFit/>
          </a:bodyPr>
          <a:lstStyle/>
          <a:p>
            <a:pPr algn="just" eaLnBrk="1" hangingPunct="1"/>
            <a:r>
              <a:rPr lang="fr-FR" sz="1867" b="1" u="sng" dirty="0">
                <a:latin typeface="Vinci Sans" pitchFamily="50" charset="0"/>
              </a:rPr>
              <a:t>Chantier :  Gare de Ciney</a:t>
            </a:r>
            <a:endParaRPr lang="fr-FR" sz="1867" dirty="0">
              <a:solidFill>
                <a:schemeClr val="accent1">
                  <a:lumMod val="50000"/>
                </a:schemeClr>
              </a:solidFill>
              <a:latin typeface="Vinci Sans" pitchFamily="50" charset="0"/>
            </a:endParaRPr>
          </a:p>
        </p:txBody>
      </p:sp>
      <p:sp>
        <p:nvSpPr>
          <p:cNvPr id="26" name="ZoneTexte 25">
            <a:extLst>
              <a:ext uri="{FF2B5EF4-FFF2-40B4-BE49-F238E27FC236}">
                <a16:creationId xmlns:a16="http://schemas.microsoft.com/office/drawing/2014/main" id="{F25890E0-69C4-E23E-B693-B302B50F0E7E}"/>
              </a:ext>
            </a:extLst>
          </p:cNvPr>
          <p:cNvSpPr txBox="1"/>
          <p:nvPr/>
        </p:nvSpPr>
        <p:spPr>
          <a:xfrm>
            <a:off x="3640419" y="464573"/>
            <a:ext cx="6345765" cy="461665"/>
          </a:xfrm>
          <a:prstGeom prst="rect">
            <a:avLst/>
          </a:prstGeom>
          <a:noFill/>
        </p:spPr>
        <p:txBody>
          <a:bodyPr wrap="square">
            <a:spAutoFit/>
          </a:bodyPr>
          <a:lstStyle/>
          <a:p>
            <a:pPr algn="ctr" eaLnBrk="1" hangingPunct="1"/>
            <a:r>
              <a:rPr lang="fr-FR" sz="2400" dirty="0">
                <a:solidFill>
                  <a:schemeClr val="bg1"/>
                </a:solidFill>
                <a:latin typeface="Vinci Sans" pitchFamily="50" charset="0"/>
              </a:rPr>
              <a:t>Incident : Mise à rail sur voie accessoire en service</a:t>
            </a:r>
          </a:p>
        </p:txBody>
      </p:sp>
      <p:sp>
        <p:nvSpPr>
          <p:cNvPr id="28" name="ZoneTexte 7">
            <a:extLst>
              <a:ext uri="{FF2B5EF4-FFF2-40B4-BE49-F238E27FC236}">
                <a16:creationId xmlns:a16="http://schemas.microsoft.com/office/drawing/2014/main" id="{6F5C5FB5-518A-D26A-E33C-386450AD710C}"/>
              </a:ext>
            </a:extLst>
          </p:cNvPr>
          <p:cNvSpPr txBox="1">
            <a:spLocks noChangeArrowheads="1"/>
          </p:cNvSpPr>
          <p:nvPr/>
        </p:nvSpPr>
        <p:spPr bwMode="auto">
          <a:xfrm>
            <a:off x="1690958" y="1873256"/>
            <a:ext cx="10311013" cy="213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r>
              <a:rPr lang="fr-FR" sz="1867" u="sng" dirty="0">
                <a:solidFill>
                  <a:schemeClr val="accent1">
                    <a:lumMod val="50000"/>
                  </a:schemeClr>
                </a:solidFill>
                <a:effectLst>
                  <a:outerShdw blurRad="38100" dist="38100" dir="2700000" algn="tl">
                    <a:srgbClr val="000000">
                      <a:alpha val="43137"/>
                    </a:srgbClr>
                  </a:outerShdw>
                </a:effectLst>
                <a:latin typeface="Vinci Sans" pitchFamily="50" charset="0"/>
              </a:rPr>
              <a:t>Avant l’incident :</a:t>
            </a:r>
          </a:p>
          <a:p>
            <a:pPr algn="just"/>
            <a:r>
              <a:rPr lang="fr-FR" sz="1600" dirty="0">
                <a:solidFill>
                  <a:srgbClr val="333333"/>
                </a:solidFill>
                <a:latin typeface="Vinci Sans" panose="02000000000000000000" pitchFamily="50" charset="0"/>
              </a:rPr>
              <a:t>Le représentant d’Infrabel, une fois la coupure des voies principales obtenue, demande au chef d'équipe ainsi qu’à l'opérateur RR de se mettre à rail  sur la voie accessoire N°317 dans le triage alors que sa consignation n’est pas demandée dans le I427.</a:t>
            </a:r>
          </a:p>
          <a:p>
            <a:pPr algn="just"/>
            <a:r>
              <a:rPr lang="fr-FR" sz="1600" dirty="0">
                <a:solidFill>
                  <a:srgbClr val="333333"/>
                </a:solidFill>
                <a:latin typeface="Vinci Sans" panose="02000000000000000000" pitchFamily="50" charset="0"/>
              </a:rPr>
              <a:t>Le chef d'équipe dans un premier temps refuse de mettre la RR sur cette voie puisque le travail n'était pas prévu d'être réalisé à rail mais à partir du chemin de circulation longeant cette même voie. </a:t>
            </a:r>
          </a:p>
          <a:p>
            <a:pPr algn="just"/>
            <a:r>
              <a:rPr lang="fr-FR" sz="1600" dirty="0">
                <a:solidFill>
                  <a:srgbClr val="333333"/>
                </a:solidFill>
                <a:latin typeface="Vinci Sans" panose="02000000000000000000" pitchFamily="50" charset="0"/>
              </a:rPr>
              <a:t>Le représentant d’Infrabel explique au chef d'équipe d’ETF que ce sera plus rapide de travailler à partir du rail.  Le chef d’équipe finalement accepte de se mettre à rail voie 317 en pensant qu’elle était consignée au travers le I427,</a:t>
            </a:r>
          </a:p>
        </p:txBody>
      </p:sp>
      <p:sp>
        <p:nvSpPr>
          <p:cNvPr id="29" name="ZoneTexte 28">
            <a:extLst>
              <a:ext uri="{FF2B5EF4-FFF2-40B4-BE49-F238E27FC236}">
                <a16:creationId xmlns:a16="http://schemas.microsoft.com/office/drawing/2014/main" id="{715717C6-A0C4-0508-6BBB-A1ACFEB4CC6F}"/>
              </a:ext>
            </a:extLst>
          </p:cNvPr>
          <p:cNvSpPr txBox="1"/>
          <p:nvPr/>
        </p:nvSpPr>
        <p:spPr>
          <a:xfrm>
            <a:off x="1706323" y="4007238"/>
            <a:ext cx="10295648" cy="872098"/>
          </a:xfrm>
          <a:prstGeom prst="rect">
            <a:avLst/>
          </a:prstGeom>
          <a:noFill/>
        </p:spPr>
        <p:txBody>
          <a:bodyPr wrap="square">
            <a:spAutoFit/>
          </a:bodyPr>
          <a:lstStyle/>
          <a:p>
            <a:pPr eaLnBrk="0" hangingPunct="0"/>
            <a:r>
              <a:rPr lang="fr-FR" sz="1867" u="sng" dirty="0">
                <a:solidFill>
                  <a:schemeClr val="accent1">
                    <a:lumMod val="50000"/>
                  </a:schemeClr>
                </a:solidFill>
                <a:effectLst>
                  <a:outerShdw blurRad="38100" dist="38100" dir="2700000" algn="tl">
                    <a:srgbClr val="000000">
                      <a:alpha val="43137"/>
                    </a:srgbClr>
                  </a:outerShdw>
                </a:effectLst>
                <a:latin typeface="Vinci Sans" pitchFamily="50" charset="0"/>
              </a:rPr>
              <a:t>Au moment de  l’incident :</a:t>
            </a:r>
          </a:p>
          <a:p>
            <a:pPr algn="just"/>
            <a:r>
              <a:rPr lang="fr-FR" sz="1600" dirty="0">
                <a:solidFill>
                  <a:srgbClr val="333333"/>
                </a:solidFill>
                <a:latin typeface="Vinci Sans" panose="02000000000000000000" pitchFamily="50" charset="0"/>
              </a:rPr>
              <a:t>L'opérateur RR une fois mis à rail s'arrête au signal pour ne pas le franchir. L’accompagnateur le conforte dans le fait que la voie est hors service. L'opérateur franchi le signal, ce qui déclenche une alerte au block</a:t>
            </a:r>
            <a:endParaRPr lang="fr-FR" sz="1600" u="sng" dirty="0">
              <a:solidFill>
                <a:schemeClr val="accent1">
                  <a:lumMod val="50000"/>
                </a:schemeClr>
              </a:solidFill>
              <a:effectLst>
                <a:outerShdw blurRad="38100" dist="38100" dir="2700000" algn="tl">
                  <a:srgbClr val="000000">
                    <a:alpha val="43137"/>
                  </a:srgbClr>
                </a:outerShdw>
              </a:effectLst>
              <a:latin typeface="Vinci Sans" pitchFamily="50" charset="0"/>
            </a:endParaRPr>
          </a:p>
        </p:txBody>
      </p:sp>
      <p:sp>
        <p:nvSpPr>
          <p:cNvPr id="35" name="ZoneTexte 34">
            <a:extLst>
              <a:ext uri="{FF2B5EF4-FFF2-40B4-BE49-F238E27FC236}">
                <a16:creationId xmlns:a16="http://schemas.microsoft.com/office/drawing/2014/main" id="{24A3AE0E-9BCA-4DC4-DE7C-E26AA6061FF0}"/>
              </a:ext>
            </a:extLst>
          </p:cNvPr>
          <p:cNvSpPr txBox="1"/>
          <p:nvPr/>
        </p:nvSpPr>
        <p:spPr>
          <a:xfrm>
            <a:off x="1772646" y="4997168"/>
            <a:ext cx="4323354" cy="1610762"/>
          </a:xfrm>
          <a:prstGeom prst="rect">
            <a:avLst/>
          </a:prstGeom>
          <a:noFill/>
          <a:ln>
            <a:solidFill>
              <a:schemeClr val="accent6"/>
            </a:solidFill>
          </a:ln>
        </p:spPr>
        <p:txBody>
          <a:bodyPr wrap="square" rtlCol="0">
            <a:spAutoFit/>
          </a:bodyPr>
          <a:lstStyle/>
          <a:p>
            <a:pPr algn="ctr" eaLnBrk="1" hangingPunct="1"/>
            <a:r>
              <a:rPr lang="fr-FR" sz="1867" b="1" u="sng" dirty="0">
                <a:latin typeface="Vinci Sans" panose="02000000000000000000" pitchFamily="50" charset="0"/>
              </a:rPr>
              <a:t>Conséquence(s)</a:t>
            </a:r>
            <a:r>
              <a:rPr lang="fr-FR" sz="1867" b="1" dirty="0">
                <a:latin typeface="Vinci Sans" panose="02000000000000000000" pitchFamily="50" charset="0"/>
              </a:rPr>
              <a:t> :</a:t>
            </a:r>
          </a:p>
          <a:p>
            <a:pPr marL="228594" indent="-228594" algn="ctr">
              <a:buFontTx/>
              <a:buChar char="-"/>
            </a:pPr>
            <a:r>
              <a:rPr lang="fr-FR" sz="1600" dirty="0">
                <a:solidFill>
                  <a:srgbClr val="333333"/>
                </a:solidFill>
                <a:latin typeface="-apple-system"/>
              </a:rPr>
              <a:t>Déraillement de la pelle rail route, après intervention de </a:t>
            </a:r>
            <a:r>
              <a:rPr lang="fr-FR" sz="1600" dirty="0" err="1">
                <a:solidFill>
                  <a:srgbClr val="333333"/>
                </a:solidFill>
                <a:latin typeface="-apple-system"/>
              </a:rPr>
              <a:t>Sécurail</a:t>
            </a:r>
            <a:endParaRPr lang="fr-FR" sz="1600" dirty="0">
              <a:solidFill>
                <a:srgbClr val="333333"/>
              </a:solidFill>
              <a:latin typeface="-apple-system"/>
            </a:endParaRPr>
          </a:p>
          <a:p>
            <a:pPr marL="228594" indent="-228594" algn="ctr">
              <a:buFontTx/>
              <a:buChar char="-"/>
            </a:pPr>
            <a:r>
              <a:rPr lang="fr-FR" sz="1600" dirty="0">
                <a:solidFill>
                  <a:srgbClr val="333333"/>
                </a:solidFill>
                <a:latin typeface="-apple-system"/>
              </a:rPr>
              <a:t>Reprise du travail comme initialement prévu par l'extérieure.</a:t>
            </a:r>
            <a:br>
              <a:rPr lang="fr-FR" sz="1600" dirty="0"/>
            </a:br>
            <a:endParaRPr lang="fr-FR" sz="1600" dirty="0">
              <a:latin typeface="Vinci Sans" panose="02000000000000000000" pitchFamily="50" charset="0"/>
            </a:endParaRPr>
          </a:p>
        </p:txBody>
      </p:sp>
      <p:sp>
        <p:nvSpPr>
          <p:cNvPr id="2" name="ZoneTexte 1">
            <a:extLst>
              <a:ext uri="{FF2B5EF4-FFF2-40B4-BE49-F238E27FC236}">
                <a16:creationId xmlns:a16="http://schemas.microsoft.com/office/drawing/2014/main" id="{91FD64FA-E133-37E5-71EE-A6010E3DDF8A}"/>
              </a:ext>
            </a:extLst>
          </p:cNvPr>
          <p:cNvSpPr txBox="1"/>
          <p:nvPr/>
        </p:nvSpPr>
        <p:spPr>
          <a:xfrm>
            <a:off x="1702727" y="1479037"/>
            <a:ext cx="10221148" cy="379656"/>
          </a:xfrm>
          <a:prstGeom prst="rect">
            <a:avLst/>
          </a:prstGeom>
          <a:noFill/>
          <a:ln>
            <a:solidFill>
              <a:schemeClr val="tx1"/>
            </a:solidFill>
          </a:ln>
        </p:spPr>
        <p:txBody>
          <a:bodyPr wrap="square" rtlCol="0">
            <a:spAutoFit/>
          </a:bodyPr>
          <a:lstStyle/>
          <a:p>
            <a:r>
              <a:rPr lang="fr-FR" sz="1867" b="1" u="sng" dirty="0">
                <a:latin typeface="Vinci Sans" panose="02000000000000000000" pitchFamily="50" charset="0"/>
              </a:rPr>
              <a:t>Activités :</a:t>
            </a:r>
            <a:r>
              <a:rPr lang="fr-FR" sz="1867" dirty="0">
                <a:latin typeface="Vinci Sans" panose="02000000000000000000" pitchFamily="50" charset="0"/>
              </a:rPr>
              <a:t>  </a:t>
            </a:r>
            <a:r>
              <a:rPr lang="fr-FR" sz="1600" dirty="0">
                <a:solidFill>
                  <a:srgbClr val="333333"/>
                </a:solidFill>
                <a:latin typeface="-apple-system"/>
              </a:rPr>
              <a:t>Déroulage de câbles avec une pelle Rail Route</a:t>
            </a:r>
            <a:endParaRPr lang="fr-FR" sz="1600" dirty="0">
              <a:solidFill>
                <a:srgbClr val="333333"/>
              </a:solidFill>
              <a:latin typeface="Vinci Sans" panose="02000000000000000000" pitchFamily="50" charset="0"/>
            </a:endParaRPr>
          </a:p>
        </p:txBody>
      </p:sp>
      <p:sp>
        <p:nvSpPr>
          <p:cNvPr id="7" name="ZoneTexte 6">
            <a:extLst>
              <a:ext uri="{FF2B5EF4-FFF2-40B4-BE49-F238E27FC236}">
                <a16:creationId xmlns:a16="http://schemas.microsoft.com/office/drawing/2014/main" id="{86809009-E406-E246-BF94-098179A4C66D}"/>
              </a:ext>
            </a:extLst>
          </p:cNvPr>
          <p:cNvSpPr txBox="1"/>
          <p:nvPr/>
        </p:nvSpPr>
        <p:spPr>
          <a:xfrm>
            <a:off x="6290281" y="4997168"/>
            <a:ext cx="5448363"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eaLnBrk="1" hangingPunct="1"/>
            <a:r>
              <a:rPr lang="fr-FR" sz="1600" b="1" u="sng" dirty="0">
                <a:latin typeface="Vinci Sans" pitchFamily="50" charset="0"/>
              </a:rPr>
              <a:t>Principales causes :</a:t>
            </a:r>
          </a:p>
          <a:p>
            <a:pPr algn="just" eaLnBrk="1" hangingPunct="1"/>
            <a:r>
              <a:rPr lang="fr-FR" sz="1600" b="1" dirty="0">
                <a:latin typeface="Vinci Sans" pitchFamily="50" charset="0"/>
                <a:sym typeface="Wingdings" panose="05000000000000000000" pitchFamily="2" charset="2"/>
              </a:rPr>
              <a:t> </a:t>
            </a:r>
            <a:r>
              <a:rPr lang="fr-FR" sz="1600" dirty="0">
                <a:solidFill>
                  <a:srgbClr val="333333"/>
                </a:solidFill>
                <a:latin typeface="Vinci Sans" panose="02000000000000000000" pitchFamily="50" charset="0"/>
                <a:sym typeface="Wingdings" panose="05000000000000000000" pitchFamily="2" charset="2"/>
              </a:rPr>
              <a:t>Le représentant d’Infrabel</a:t>
            </a:r>
            <a:r>
              <a:rPr lang="fr-FR" sz="1600" dirty="0">
                <a:solidFill>
                  <a:srgbClr val="333333"/>
                </a:solidFill>
                <a:latin typeface="Vinci Sans" panose="02000000000000000000" pitchFamily="50" charset="0"/>
              </a:rPr>
              <a:t> n’était pas prévu sur ce chantier et n'a pas bien pris connaissance du BNX </a:t>
            </a:r>
            <a:endParaRPr lang="fr-FR" sz="1600" b="1" u="sng" dirty="0">
              <a:latin typeface="Vinci Sans" panose="02000000000000000000" pitchFamily="50" charset="0"/>
            </a:endParaRPr>
          </a:p>
          <a:p>
            <a:pPr marL="285750" indent="-285750" algn="just">
              <a:buFont typeface="Wingdings" panose="05000000000000000000" pitchFamily="2" charset="2"/>
              <a:buChar char="à"/>
            </a:pPr>
            <a:r>
              <a:rPr lang="fr-FR" sz="1600" dirty="0">
                <a:latin typeface="Vinci Sans" panose="02000000000000000000" pitchFamily="50" charset="0"/>
                <a:sym typeface="Wingdings" panose="05000000000000000000" pitchFamily="2" charset="2"/>
              </a:rPr>
              <a:t>Le chef d’équipe ETF ne complète pas lui-même le volet A. L’entièreté du I427 rempli par le représentant d’Infrabel</a:t>
            </a:r>
          </a:p>
          <a:p>
            <a:pPr marL="285750" indent="-285750" algn="just">
              <a:buFont typeface="Wingdings" panose="05000000000000000000" pitchFamily="2" charset="2"/>
              <a:buChar char="à"/>
            </a:pPr>
            <a:r>
              <a:rPr lang="fr-FR" sz="1600" dirty="0">
                <a:solidFill>
                  <a:srgbClr val="333333"/>
                </a:solidFill>
                <a:latin typeface="Vinci Sans" panose="02000000000000000000" pitchFamily="50" charset="0"/>
              </a:rPr>
              <a:t>Savoir dire STOP non appliqué</a:t>
            </a:r>
          </a:p>
          <a:p>
            <a:pPr algn="just" eaLnBrk="1" hangingPunct="1"/>
            <a:r>
              <a:rPr lang="fr-FR" sz="1600" dirty="0">
                <a:solidFill>
                  <a:srgbClr val="333333"/>
                </a:solidFill>
                <a:latin typeface="-apple-system"/>
              </a:rPr>
              <a:t> </a:t>
            </a:r>
            <a:endParaRPr lang="fr-FR" sz="1600" b="1" dirty="0">
              <a:solidFill>
                <a:schemeClr val="tx1"/>
              </a:solidFill>
              <a:latin typeface="Vinci Sans" panose="02000000000000000000" pitchFamily="50" charset="0"/>
              <a:sym typeface="Wingdings" panose="05000000000000000000" pitchFamily="2" charset="2"/>
            </a:endParaRPr>
          </a:p>
        </p:txBody>
      </p:sp>
    </p:spTree>
    <p:extLst>
      <p:ext uri="{BB962C8B-B14F-4D97-AF65-F5344CB8AC3E}">
        <p14:creationId xmlns:p14="http://schemas.microsoft.com/office/powerpoint/2010/main" val="34231026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38AB-2D6B-E5AF-811C-10A4FEEE78CF}"/>
              </a:ext>
            </a:extLst>
          </p:cNvPr>
          <p:cNvSpPr>
            <a:spLocks noGrp="1"/>
          </p:cNvSpPr>
          <p:nvPr>
            <p:ph type="sldNum" sz="quarter" idx="4"/>
          </p:nvPr>
        </p:nvSpPr>
        <p:spPr/>
        <p:txBody>
          <a:bodyPr/>
          <a:lstStyle/>
          <a:p>
            <a:fld id="{070B80B4-B953-6547-A044-6E303DFD4AF3}" type="slidenum">
              <a:rPr lang="nl-BE" smtClean="0"/>
              <a:pPr/>
              <a:t>9</a:t>
            </a:fld>
            <a:endParaRPr lang="nl-BE" dirty="0"/>
          </a:p>
        </p:txBody>
      </p:sp>
      <p:pic>
        <p:nvPicPr>
          <p:cNvPr id="12" name="Image 11" descr="Une image contenant texte, Parallèle, menu, capture d’écran&#10;&#10;Description générée automatiquement">
            <a:extLst>
              <a:ext uri="{FF2B5EF4-FFF2-40B4-BE49-F238E27FC236}">
                <a16:creationId xmlns:a16="http://schemas.microsoft.com/office/drawing/2014/main" id="{2B38E79C-6C5F-E117-35E9-AB35AF63CC77}"/>
              </a:ext>
            </a:extLst>
          </p:cNvPr>
          <p:cNvPicPr>
            <a:picLocks noChangeAspect="1"/>
          </p:cNvPicPr>
          <p:nvPr/>
        </p:nvPicPr>
        <p:blipFill>
          <a:blip r:embed="rId3"/>
          <a:stretch>
            <a:fillRect/>
          </a:stretch>
        </p:blipFill>
        <p:spPr>
          <a:xfrm>
            <a:off x="878505" y="0"/>
            <a:ext cx="10642838" cy="6858000"/>
          </a:xfrm>
          <a:prstGeom prst="rect">
            <a:avLst/>
          </a:prstGeom>
        </p:spPr>
      </p:pic>
    </p:spTree>
    <p:extLst>
      <p:ext uri="{BB962C8B-B14F-4D97-AF65-F5344CB8AC3E}">
        <p14:creationId xmlns:p14="http://schemas.microsoft.com/office/powerpoint/2010/main" val="1779031049"/>
      </p:ext>
    </p:extLst>
  </p:cSld>
  <p:clrMapOvr>
    <a:masterClrMapping/>
  </p:clrMapOvr>
</p:sld>
</file>

<file path=ppt/theme/theme1.xml><?xml version="1.0" encoding="utf-8"?>
<a:theme xmlns:a="http://schemas.openxmlformats.org/drawingml/2006/main" name="Title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1BC3C816-5813-45CE-BD3D-6E3CAAFFAED3}"/>
    </a:ext>
  </a:extLst>
</a:theme>
</file>

<file path=ppt/theme/theme2.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C3832CE2-7BE9-48D8-98AB-0A4982109993}"/>
    </a:ext>
  </a:extLst>
</a:theme>
</file>

<file path=ppt/theme/theme5.xml><?xml version="1.0" encoding="utf-8"?>
<a:theme xmlns:a="http://schemas.openxmlformats.org/drawingml/2006/main" name="Image Title Slid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631E62FD-DD6D-40EB-A228-075E4DFF00F1}"/>
    </a:ext>
  </a:extLst>
</a:theme>
</file>

<file path=ppt/theme/theme6.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7.xml><?xml version="1.0" encoding="utf-8"?>
<a:theme xmlns:a="http://schemas.openxmlformats.org/drawingml/2006/main" name="Closing Slide Dark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DB6CC19F-BFBF-4917-A9A3-F9FC96D1268A}"/>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6511E1E7-A72C-47C7-AE1B-73C5747799DD}">
  <we:reference id="wa104381682" version="1.0.0.10" store="fr-FR" storeType="OMEX"/>
  <we:alternateReferences>
    <we:reference id="WA104381682" version="1.0.0.10" store="" storeType="OMEX"/>
  </we:alternateReferences>
  <we:properties>
    <we:property name="addinSlideId" value="&quot;succeeded&quot;"/>
    <we:property name="selectedSlug" value="&quot;IZSDAX&quot;"/>
    <we:property name="selectedQuestionId" value="&quot;67051df48da98a5bdd75e1b0&quot;"/>
    <we:property name="IZSDAX:67051df48da98a5bdd75e1b0:SlideId" value="5072"/>
  </we:properties>
  <we:bindings/>
  <we:snapshot xmlns:r="http://schemas.openxmlformats.org/officeDocument/2006/relationships"/>
</we:webextension>
</file>

<file path=ppt/webextensions/webextension10.xml><?xml version="1.0" encoding="utf-8"?>
<we:webextension xmlns:we="http://schemas.microsoft.com/office/webextensions/webextension/2010/11" id="{0F5BE255-6850-47F6-9E72-C50E9A57C82A}">
  <we:reference id="wa104381682" version="1.0.0.10" store="fr-FR" storeType="OMEX"/>
  <we:alternateReferences>
    <we:reference id="WA104381682" version="1.0.0.10" store="" storeType="OMEX"/>
  </we:alternateReferences>
  <we:properties>
    <we:property name="addinSlideId" value="&quot;succeeded&quot;"/>
    <we:property name="selectedSlug" value="&quot;IZSDAX&quot;"/>
    <we:property name="selectedQuestionId" value="&quot;67051df48da98a5bdd75e1f2&quot;"/>
    <we:property name="IZSDAX:67051df48da98a5bdd75e1f2:SlideId" value="5080"/>
  </we:properties>
  <we:bindings/>
  <we:snapshot xmlns:r="http://schemas.openxmlformats.org/officeDocument/2006/relationships"/>
</we:webextension>
</file>

<file path=ppt/webextensions/webextension11.xml><?xml version="1.0" encoding="utf-8"?>
<we:webextension xmlns:we="http://schemas.microsoft.com/office/webextensions/webextension/2010/11" id="{699B4BB1-55EC-4F1D-BA50-21BA0008F015}">
  <we:reference id="wa104381682" version="1.0.0.10" store="fr-FR" storeType="OMEX"/>
  <we:alternateReferences>
    <we:reference id="WA104381682" version="1.0.0.10" store="" storeType="OMEX"/>
  </we:alternateReferences>
  <we:properties>
    <we:property name="addinSlideId" value="&quot;succeeded&quot;"/>
    <we:property name="selectedSlug" value="&quot;IZSDAX&quot;"/>
    <we:property name="selectedQuestionId" value="&quot;67052f600665798ef49d457e&quot;"/>
    <we:property name="IZSDAX:67052f600665798ef49d457e:SlideId" value="5081"/>
  </we:properties>
  <we:bindings/>
  <we:snapshot xmlns:r="http://schemas.openxmlformats.org/officeDocument/2006/relationships"/>
</we:webextension>
</file>

<file path=ppt/webextensions/webextension2.xml><?xml version="1.0" encoding="utf-8"?>
<we:webextension xmlns:we="http://schemas.microsoft.com/office/webextensions/webextension/2010/11" id="{C0812875-BCE4-42C8-95C5-C44E1CEA718A}">
  <we:reference id="wa104381682" version="1.0.0.6" store="fr-FR" storeType="OMEX"/>
  <we:alternateReferences>
    <we:reference id="WA104381682" version="1.0.0.6" store="" storeType="OMEX"/>
  </we:alternateReferences>
  <we:properties>
    <we:property name="addinSlideId" value="&quot;succeeded&quot;"/>
    <we:property name="selectedSlug" value="&quot;IZSDAX&quot;"/>
    <we:property name="selectedQuestionId" value="&quot;67051df48da98a5bdd75e1c8&quot;"/>
    <we:property name="IZSDAX:67051df48da98a5bdd75e1c8:SlideId" value="5071"/>
  </we:properties>
  <we:bindings/>
  <we:snapshot xmlns:r="http://schemas.openxmlformats.org/officeDocument/2006/relationships"/>
</we:webextension>
</file>

<file path=ppt/webextensions/webextension3.xml><?xml version="1.0" encoding="utf-8"?>
<we:webextension xmlns:we="http://schemas.microsoft.com/office/webextensions/webextension/2010/11" id="{0274D78C-1E5A-478E-A1EB-4DCF8BD872B9}">
  <we:reference id="wa104381682" version="1.0.0.10" store="fr-FR" storeType="OMEX"/>
  <we:alternateReferences>
    <we:reference id="WA104381682" version="1.0.0.10" store="" storeType="OMEX"/>
  </we:alternateReferences>
  <we:properties>
    <we:property name="addinSlideId" value="&quot;succeeded&quot;"/>
    <we:property name="selectedSlug" value="&quot;IZSDAX&quot;"/>
    <we:property name="selectedQuestionId" value="&quot;67051df48da98a5bdd75e1d5&quot;"/>
    <we:property name="IZSDAX:67051df48da98a5bdd75e1d5:SlideId" value="5074"/>
  </we:properties>
  <we:bindings/>
  <we:snapshot xmlns:r="http://schemas.openxmlformats.org/officeDocument/2006/relationships"/>
</we:webextension>
</file>

<file path=ppt/webextensions/webextension4.xml><?xml version="1.0" encoding="utf-8"?>
<we:webextension xmlns:we="http://schemas.microsoft.com/office/webextensions/webextension/2010/11" id="{FFDF005D-AAF8-4022-8585-CD4FFC13E2D9}">
  <we:reference id="wa104381682" version="1.0.0.10" store="fr-FR" storeType="OMEX"/>
  <we:alternateReferences>
    <we:reference id="WA104381682" version="1.0.0.10" store="" storeType="OMEX"/>
  </we:alternateReferences>
  <we:properties>
    <we:property name="addinSlideId" value="&quot;succeeded&quot;"/>
    <we:property name="selectedSlug" value="&quot;IZSDAX&quot;"/>
    <we:property name="selectedQuestionId" value="&quot;67051df48da98a5bdd75e1d8&quot;"/>
    <we:property name="IZSDAX:67051df48da98a5bdd75e1d8:SlideId" value="5073"/>
  </we:properties>
  <we:bindings/>
  <we:snapshot xmlns:r="http://schemas.openxmlformats.org/officeDocument/2006/relationships"/>
</we:webextension>
</file>

<file path=ppt/webextensions/webextension5.xml><?xml version="1.0" encoding="utf-8"?>
<we:webextension xmlns:we="http://schemas.microsoft.com/office/webextensions/webextension/2010/11" id="{4E72C5A7-3D96-45C1-95B3-33CB3EFAEBBB}">
  <we:reference id="wa104381682" version="1.0.0.10" store="fr-FR" storeType="OMEX"/>
  <we:alternateReferences>
    <we:reference id="WA104381682" version="1.0.0.10" store="" storeType="OMEX"/>
  </we:alternateReferences>
  <we:properties>
    <we:property name="addinSlideId" value="&quot;succeeded&quot;"/>
    <we:property name="selectedSlug" value="&quot;IZSDAX&quot;"/>
    <we:property name="selectedQuestionId" value="&quot;670523273bdeeb6add744870&quot;"/>
    <we:property name="IZSDAX:670523273bdeeb6add744870:SlideId" value="5075"/>
  </we:properties>
  <we:bindings/>
  <we:snapshot xmlns:r="http://schemas.openxmlformats.org/officeDocument/2006/relationships"/>
</we:webextension>
</file>

<file path=ppt/webextensions/webextension6.xml><?xml version="1.0" encoding="utf-8"?>
<we:webextension xmlns:we="http://schemas.microsoft.com/office/webextensions/webextension/2010/11" id="{42433627-F53A-4E10-A678-A9929E575734}">
  <we:reference id="wa104381682" version="1.0.0.10" store="fr-FR" storeType="OMEX"/>
  <we:alternateReferences>
    <we:reference id="WA104381682" version="1.0.0.10" store="" storeType="OMEX"/>
  </we:alternateReferences>
  <we:properties>
    <we:property name="addinSlideId" value="&quot;succeeded&quot;"/>
    <we:property name="selectedSlug" value="&quot;IZSDAX&quot;"/>
    <we:property name="selectedQuestionId" value="&quot;67052983feb9cc2455352b2d&quot;"/>
    <we:property name="IZSDAX:67052983feb9cc2455352b2d:SlideId" value="5078"/>
  </we:properties>
  <we:bindings/>
  <we:snapshot xmlns:r="http://schemas.openxmlformats.org/officeDocument/2006/relationships"/>
</we:webextension>
</file>

<file path=ppt/webextensions/webextension7.xml><?xml version="1.0" encoding="utf-8"?>
<we:webextension xmlns:we="http://schemas.microsoft.com/office/webextensions/webextension/2010/11" id="{67CBF97E-60FA-4157-9CDF-8BE58FB33B2E}">
  <we:reference id="wa104381682" version="1.0.0.10" store="fr-FR" storeType="OMEX"/>
  <we:alternateReferences>
    <we:reference id="WA104381682" version="1.0.0.10" store="" storeType="OMEX"/>
  </we:alternateReferences>
  <we:properties>
    <we:property name="addinSlideId" value="&quot;succeeded&quot;"/>
    <we:property name="selectedSlug" value="&quot;IZSDAX&quot;"/>
    <we:property name="selectedQuestionId" value="&quot;6705252d8da98a5bdd7f627c&quot;"/>
    <we:property name="IZSDAX:6705252d8da98a5bdd7f627c:SlideId" value="5076"/>
  </we:properties>
  <we:bindings/>
  <we:snapshot xmlns:r="http://schemas.openxmlformats.org/officeDocument/2006/relationships"/>
</we:webextension>
</file>

<file path=ppt/webextensions/webextension8.xml><?xml version="1.0" encoding="utf-8"?>
<we:webextension xmlns:we="http://schemas.microsoft.com/office/webextensions/webextension/2010/11" id="{769352B1-D08B-4274-9E73-78183B4E34D0}">
  <we:reference id="wa104381682" version="1.0.0.10" store="fr-FR" storeType="OMEX"/>
  <we:alternateReferences>
    <we:reference id="WA104381682" version="1.0.0.10" store="" storeType="OMEX"/>
  </we:alternateReferences>
  <we:properties>
    <we:property name="addinSlideId" value="&quot;succeeded&quot;"/>
    <we:property name="selectedSlug" value="&quot;IZSDAX&quot;"/>
    <we:property name="selectedQuestionId" value="&quot;670527233bdeeb6add7a104d&quot;"/>
    <we:property name="IZSDAX:670527233bdeeb6add7a104d:SlideId" value="5077"/>
  </we:properties>
  <we:bindings/>
  <we:snapshot xmlns:r="http://schemas.openxmlformats.org/officeDocument/2006/relationships"/>
</we:webextension>
</file>

<file path=ppt/webextensions/webextension9.xml><?xml version="1.0" encoding="utf-8"?>
<we:webextension xmlns:we="http://schemas.microsoft.com/office/webextensions/webextension/2010/11" id="{3A83CCE1-7572-455B-A611-6DD73102BF41}">
  <we:reference id="wa104381682" version="1.0.0.10" store="fr-FR" storeType="OMEX"/>
  <we:alternateReferences>
    <we:reference id="WA104381682" version="1.0.0.10" store="" storeType="OMEX"/>
  </we:alternateReferences>
  <we:properties>
    <we:property name="addinSlideId" value="&quot;succeeded&quot;"/>
    <we:property name="selectedSlug" value="&quot;IZSDAX&quot;"/>
    <we:property name="selectedQuestionId" value="&quot;67051df48da98a5bdd75e1e5&quot;"/>
    <we:property name="IZSDAX:67051df48da98a5bdd75e1e5:SlideId" value="5079"/>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C037F04D2C2C48B8E1B070FEFB7927" ma:contentTypeVersion="5" ma:contentTypeDescription="Create a new document." ma:contentTypeScope="" ma:versionID="f2dd64627f0b950ea7d4e17768b9286e">
  <xsd:schema xmlns:xsd="http://www.w3.org/2001/XMLSchema" xmlns:xs="http://www.w3.org/2001/XMLSchema" xmlns:p="http://schemas.microsoft.com/office/2006/metadata/properties" xmlns:ns2="e5f8edd4-cff3-41cf-ac2f-21c060ddc32f" xmlns:ns3="cb961ee3-efdb-46f5-b07e-15be81a37e3d" targetNamespace="http://schemas.microsoft.com/office/2006/metadata/properties" ma:root="true" ma:fieldsID="f2010a43e537eff2653f2d0a1a86655b" ns2:_="" ns3:_="">
    <xsd:import namespace="e5f8edd4-cff3-41cf-ac2f-21c060ddc32f"/>
    <xsd:import namespace="cb961ee3-efdb-46f5-b07e-15be81a37e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8edd4-cff3-41cf-ac2f-21c060ddc3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961ee3-efdb-46f5-b07e-15be81a37e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E943AE-C0A1-4883-9524-EB39715A951E}">
  <ds:schemaRefs>
    <ds:schemaRef ds:uri="http://schemas.microsoft.com/sharepoint/v3/contenttype/forms"/>
  </ds:schemaRefs>
</ds:datastoreItem>
</file>

<file path=customXml/itemProps2.xml><?xml version="1.0" encoding="utf-8"?>
<ds:datastoreItem xmlns:ds="http://schemas.openxmlformats.org/officeDocument/2006/customXml" ds:itemID="{B0F26772-FE9C-4435-A432-AD690FBF8DBE}">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e5f8edd4-cff3-41cf-ac2f-21c060ddc32f"/>
    <ds:schemaRef ds:uri="http://purl.org/dc/elements/1.1/"/>
    <ds:schemaRef ds:uri="http://schemas.openxmlformats.org/package/2006/metadata/core-properties"/>
    <ds:schemaRef ds:uri="cb961ee3-efdb-46f5-b07e-15be81a37e3d"/>
    <ds:schemaRef ds:uri="http://www.w3.org/XML/1998/namespace"/>
    <ds:schemaRef ds:uri="http://purl.org/dc/dcmitype/"/>
  </ds:schemaRefs>
</ds:datastoreItem>
</file>

<file path=customXml/itemProps3.xml><?xml version="1.0" encoding="utf-8"?>
<ds:datastoreItem xmlns:ds="http://schemas.openxmlformats.org/officeDocument/2006/customXml" ds:itemID="{7D65408A-3E84-4ABD-AC62-4AFA23BF72FB}">
  <ds:schemaRefs>
    <ds:schemaRef ds:uri="cb961ee3-efdb-46f5-b07e-15be81a37e3d"/>
    <ds:schemaRef ds:uri="e5f8edd4-cff3-41cf-ac2f-21c060ddc3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Infrabel_template_v201910</Template>
  <TotalTime>0</TotalTime>
  <Words>6375</Words>
  <Application>Microsoft Office PowerPoint</Application>
  <PresentationFormat>Grand écran</PresentationFormat>
  <Paragraphs>494</Paragraphs>
  <Slides>42</Slides>
  <Notes>23</Notes>
  <HiddenSlides>5</HiddenSlides>
  <MMClips>0</MMClips>
  <ScaleCrop>false</ScaleCrop>
  <HeadingPairs>
    <vt:vector size="6" baseType="variant">
      <vt:variant>
        <vt:lpstr>Polices utilisées</vt:lpstr>
      </vt:variant>
      <vt:variant>
        <vt:i4>13</vt:i4>
      </vt:variant>
      <vt:variant>
        <vt:lpstr>Thème</vt:lpstr>
      </vt:variant>
      <vt:variant>
        <vt:i4>7</vt:i4>
      </vt:variant>
      <vt:variant>
        <vt:lpstr>Titres des diapositives</vt:lpstr>
      </vt:variant>
      <vt:variant>
        <vt:i4>42</vt:i4>
      </vt:variant>
    </vt:vector>
  </HeadingPairs>
  <TitlesOfParts>
    <vt:vector size="62" baseType="lpstr">
      <vt:lpstr>-apple-system</vt:lpstr>
      <vt:lpstr>Arial</vt:lpstr>
      <vt:lpstr>Calibri</vt:lpstr>
      <vt:lpstr>Calibri </vt:lpstr>
      <vt:lpstr>Calibri Light</vt:lpstr>
      <vt:lpstr>Courier New</vt:lpstr>
      <vt:lpstr>Lucida Grande</vt:lpstr>
      <vt:lpstr>Nunito</vt:lpstr>
      <vt:lpstr>Tahoma</vt:lpstr>
      <vt:lpstr>Times New Roman</vt:lpstr>
      <vt:lpstr>Vinci Sans</vt:lpstr>
      <vt:lpstr>Vinci Sans Light</vt:lpstr>
      <vt:lpstr>Wingdings</vt:lpstr>
      <vt:lpstr>Title Slides</vt:lpstr>
      <vt:lpstr>Content Slides</vt:lpstr>
      <vt:lpstr>Conception personnalisée</vt:lpstr>
      <vt:lpstr>Chart slides</vt:lpstr>
      <vt:lpstr>Image Title Slide</vt:lpstr>
      <vt:lpstr>Closing Slide Light Blue</vt:lpstr>
      <vt:lpstr>Closing Slide Dark Blue</vt:lpstr>
      <vt:lpstr>WORKSHOP  I 427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Infrabel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Campet Simon</dc:creator>
  <cp:lastModifiedBy>Fux Guy</cp:lastModifiedBy>
  <cp:revision>5</cp:revision>
  <dcterms:created xsi:type="dcterms:W3CDTF">2022-07-12T09:20:54Z</dcterms:created>
  <dcterms:modified xsi:type="dcterms:W3CDTF">2024-10-09T12:53:53Z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027b6a-4485-4806-97d1-72523ad2cf76_Enabled">
    <vt:lpwstr>True</vt:lpwstr>
  </property>
  <property fmtid="{D5CDD505-2E9C-101B-9397-08002B2CF9AE}" pid="3" name="MSIP_Label_4c027b6a-4485-4806-97d1-72523ad2cf76_SiteId">
    <vt:lpwstr>b82bc314-ab8e-4d6f-b189-46f02e1f27f2</vt:lpwstr>
  </property>
  <property fmtid="{D5CDD505-2E9C-101B-9397-08002B2CF9AE}" pid="4" name="MSIP_Label_4c027b6a-4485-4806-97d1-72523ad2cf76_Owner">
    <vt:lpwstr>philippe.verbist@infrabel.be</vt:lpwstr>
  </property>
  <property fmtid="{D5CDD505-2E9C-101B-9397-08002B2CF9AE}" pid="5" name="MSIP_Label_4c027b6a-4485-4806-97d1-72523ad2cf76_SetDate">
    <vt:lpwstr>2019-10-01T13:23:02.2266514Z</vt:lpwstr>
  </property>
  <property fmtid="{D5CDD505-2E9C-101B-9397-08002B2CF9AE}" pid="6" name="MSIP_Label_4c027b6a-4485-4806-97d1-72523ad2cf76_Name">
    <vt:lpwstr>Internal Use</vt:lpwstr>
  </property>
  <property fmtid="{D5CDD505-2E9C-101B-9397-08002B2CF9AE}" pid="7" name="MSIP_Label_4c027b6a-4485-4806-97d1-72523ad2cf76_Application">
    <vt:lpwstr>Microsoft Azure Information Protection</vt:lpwstr>
  </property>
  <property fmtid="{D5CDD505-2E9C-101B-9397-08002B2CF9AE}" pid="8" name="MSIP_Label_4c027b6a-4485-4806-97d1-72523ad2cf76_ActionId">
    <vt:lpwstr>6ab563d7-d5b6-4033-b52a-f19b5c82439d</vt:lpwstr>
  </property>
  <property fmtid="{D5CDD505-2E9C-101B-9397-08002B2CF9AE}" pid="9" name="MSIP_Label_4c027b6a-4485-4806-97d1-72523ad2cf76_Extended_MSFT_Method">
    <vt:lpwstr>Automatic</vt:lpwstr>
  </property>
  <property fmtid="{D5CDD505-2E9C-101B-9397-08002B2CF9AE}" pid="10" name="Sensitivity">
    <vt:lpwstr>Internal Use</vt:lpwstr>
  </property>
  <property fmtid="{D5CDD505-2E9C-101B-9397-08002B2CF9AE}" pid="11" name="ContentTypeId">
    <vt:lpwstr>0x0101009DC037F04D2C2C48B8E1B070FEFB7927</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ies>
</file>